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90" r:id="rId2"/>
    <p:sldId id="263" r:id="rId3"/>
    <p:sldId id="256" r:id="rId4"/>
    <p:sldId id="259" r:id="rId5"/>
    <p:sldId id="264" r:id="rId6"/>
    <p:sldId id="265" r:id="rId7"/>
    <p:sldId id="266" r:id="rId8"/>
    <p:sldId id="267" r:id="rId9"/>
    <p:sldId id="285" r:id="rId10"/>
    <p:sldId id="276" r:id="rId11"/>
    <p:sldId id="284" r:id="rId12"/>
    <p:sldId id="287" r:id="rId13"/>
    <p:sldId id="288"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by Joyner" initials="SJ" lastIdx="1" clrIdx="0">
    <p:extLst>
      <p:ext uri="{19B8F6BF-5375-455C-9EA6-DF929625EA0E}">
        <p15:presenceInfo xmlns:p15="http://schemas.microsoft.com/office/powerpoint/2012/main" userId="13e30b656a0e3c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2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331" autoAdjust="0"/>
  </p:normalViewPr>
  <p:slideViewPr>
    <p:cSldViewPr snapToGrid="0">
      <p:cViewPr varScale="1">
        <p:scale>
          <a:sx n="103" d="100"/>
          <a:sy n="103" d="100"/>
        </p:scale>
        <p:origin x="936"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B5A59-7877-4954-95E6-7C728143E1CD}" type="datetimeFigureOut">
              <a:rPr lang="en-US" smtClean="0"/>
              <a:t>4/13/20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A7756-C113-4717-B05F-9931C3BB39BD}" type="slidenum">
              <a:rPr lang="en-US" smtClean="0"/>
              <a:t>‹#›</a:t>
            </a:fld>
            <a:endParaRPr lang="en-US" dirty="0"/>
          </a:p>
        </p:txBody>
      </p:sp>
    </p:spTree>
    <p:extLst>
      <p:ext uri="{BB962C8B-B14F-4D97-AF65-F5344CB8AC3E}">
        <p14:creationId xmlns:p14="http://schemas.microsoft.com/office/powerpoint/2010/main" val="209001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A7756-C113-4717-B05F-9931C3BB39BD}" type="slidenum">
              <a:rPr lang="en-US" smtClean="0"/>
              <a:t>5</a:t>
            </a:fld>
            <a:endParaRPr lang="en-US" dirty="0"/>
          </a:p>
        </p:txBody>
      </p:sp>
    </p:spTree>
    <p:extLst>
      <p:ext uri="{BB962C8B-B14F-4D97-AF65-F5344CB8AC3E}">
        <p14:creationId xmlns:p14="http://schemas.microsoft.com/office/powerpoint/2010/main" val="114563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6F9D21E-966E-4E13-8BBE-A680BE9C4784}" type="datetimeFigureOut">
              <a:rPr lang="en-US" smtClean="0"/>
              <a:t>4/13/20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1E8AEEF-DFB3-473A-A1BA-870B55AB9B24}"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49892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D21E-966E-4E13-8BBE-A680BE9C4784}"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233895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D21E-966E-4E13-8BBE-A680BE9C4784}"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218217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D21E-966E-4E13-8BBE-A680BE9C4784}"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205412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9D21E-966E-4E13-8BBE-A680BE9C4784}"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E8AEEF-DFB3-473A-A1BA-870B55AB9B24}"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30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F9D21E-966E-4E13-8BBE-A680BE9C4784}" type="datetimeFigureOut">
              <a:rPr lang="en-US" smtClean="0"/>
              <a:t>4/13/20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9970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9D21E-966E-4E13-8BBE-A680BE9C4784}" type="datetimeFigureOut">
              <a:rPr lang="en-US" smtClean="0"/>
              <a:t>4/13/20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357590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F9D21E-966E-4E13-8BBE-A680BE9C4784}" type="datetimeFigureOut">
              <a:rPr lang="en-US" smtClean="0"/>
              <a:t>4/13/20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254013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D21E-966E-4E13-8BBE-A680BE9C4784}" type="datetimeFigureOut">
              <a:rPr lang="en-US" smtClean="0"/>
              <a:t>4/13/20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209494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F9D21E-966E-4E13-8BBE-A680BE9C4784}" type="datetimeFigureOut">
              <a:rPr lang="en-US" smtClean="0"/>
              <a:t>4/13/20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404464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F9D21E-966E-4E13-8BBE-A680BE9C4784}" type="datetimeFigureOut">
              <a:rPr lang="en-US" smtClean="0"/>
              <a:t>4/13/20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E8AEEF-DFB3-473A-A1BA-870B55AB9B24}" type="slidenum">
              <a:rPr lang="en-US" smtClean="0"/>
              <a:t>‹#›</a:t>
            </a:fld>
            <a:endParaRPr lang="en-US" dirty="0"/>
          </a:p>
        </p:txBody>
      </p:sp>
    </p:spTree>
    <p:extLst>
      <p:ext uri="{BB962C8B-B14F-4D97-AF65-F5344CB8AC3E}">
        <p14:creationId xmlns:p14="http://schemas.microsoft.com/office/powerpoint/2010/main" val="319792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6F9D21E-966E-4E13-8BBE-A680BE9C4784}" type="datetimeFigureOut">
              <a:rPr lang="en-US" smtClean="0"/>
              <a:t>4/13/20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1E8AEEF-DFB3-473A-A1BA-870B55AB9B24}" type="slidenum">
              <a:rPr lang="en-US" smtClean="0"/>
              <a:t>‹#›</a:t>
            </a:fld>
            <a:endParaRPr lang="en-US" dirty="0"/>
          </a:p>
        </p:txBody>
      </p:sp>
    </p:spTree>
    <p:extLst>
      <p:ext uri="{BB962C8B-B14F-4D97-AF65-F5344CB8AC3E}">
        <p14:creationId xmlns:p14="http://schemas.microsoft.com/office/powerpoint/2010/main" val="532763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xl.com/math/grade-7/do-the-ratios-form-a-proportion-word-problems"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drive.google.com/file/d/1kSid6DprqyCKA0or5sic_fhXZVSLIvqX/view?usp=sharing" TargetMode="External"/><Relationship Id="rId5" Type="http://schemas.openxmlformats.org/officeDocument/2006/relationships/hyperlink" Target="https://drive.google.com/file/d/1iwcw9dhqrEaTWgBTa0HkULDAK-U8wASz/view?usp=sharing" TargetMode="External"/><Relationship Id="rId4" Type="http://schemas.openxmlformats.org/officeDocument/2006/relationships/hyperlink" Target="https://www.khanacademy.org/math/pre-algebra/pre-algebra-ratios-rates/pre-algebra-proportional-rel/e/analyzing-and-identifying-proportional-relationship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L90VytoKW7qIPyfYKOB4W1WWL7UQ1v2j/view?usp=sharing"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drive.google.com/file/d/1WpYONcfyY3S0RGAWNoxNg_7iYlaY7_lN/view?usp=sharing" TargetMode="External"/><Relationship Id="rId5" Type="http://schemas.openxmlformats.org/officeDocument/2006/relationships/hyperlink" Target="https://drive.google.com/file/d/1NHI5QBz4piKqWu5pgymAKZyqXjs3ohkr/view?usp=sharing" TargetMode="External"/><Relationship Id="rId4" Type="http://schemas.openxmlformats.org/officeDocument/2006/relationships/hyperlink" Target="https://drive.google.com/file/d/18F95PDpB28Jf4lWJjX8h7WBCiatnSxDR/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YGcsGI_-Rjo9BqZVkMYI2m4UAEHaKmBS/view?usp=sharing" TargetMode="External"/><Relationship Id="rId7" Type="http://schemas.openxmlformats.org/officeDocument/2006/relationships/image" Target="../media/image12.png"/><Relationship Id="rId2" Type="http://schemas.openxmlformats.org/officeDocument/2006/relationships/hyperlink" Target="https://drive.google.com/file/d/1TmvAZYuNn4SslGNSv6tZdMh5DCzpke6g/view?usp=sharing" TargetMode="External"/><Relationship Id="rId1" Type="http://schemas.openxmlformats.org/officeDocument/2006/relationships/slideLayout" Target="../slideLayouts/slideLayout7.xml"/><Relationship Id="rId6" Type="http://schemas.openxmlformats.org/officeDocument/2006/relationships/hyperlink" Target="https://drive.google.com/file/d/1FP24Hu6zlC11d4PZfFjeNPyusM5VAo0i/view?usp=sharing" TargetMode="External"/><Relationship Id="rId5" Type="http://schemas.openxmlformats.org/officeDocument/2006/relationships/hyperlink" Target="https://drive.google.com/file/d/1zoVAlWh878Y2eiCR51eATYwAiNQH7Z9T/view?usp=sharing" TargetMode="External"/><Relationship Id="rId4" Type="http://schemas.openxmlformats.org/officeDocument/2006/relationships/hyperlink" Target="https://drive.google.com/file/d/1gq36ygKjt0reaqNLiKVlmpVtfCbAPJny/view?usp=shari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ZxbLuJ1U5w" TargetMode="External"/><Relationship Id="rId2" Type="http://schemas.openxmlformats.org/officeDocument/2006/relationships/hyperlink" Target="https://www.youtube.com/watch?v=n_UHN9t3cNg" TargetMode="External"/><Relationship Id="rId1" Type="http://schemas.openxmlformats.org/officeDocument/2006/relationships/slideLayout" Target="../slideLayouts/slideLayout2.xml"/><Relationship Id="rId4" Type="http://schemas.openxmlformats.org/officeDocument/2006/relationships/hyperlink" Target="https://www.youtube.com/watch?v=J5h-aDzIOv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55BEB-B649-8248-B2E1-90AAC784096E}"/>
              </a:ext>
            </a:extLst>
          </p:cNvPr>
          <p:cNvSpPr txBox="1"/>
          <p:nvPr/>
        </p:nvSpPr>
        <p:spPr>
          <a:xfrm>
            <a:off x="388307" y="350729"/>
            <a:ext cx="10597019" cy="5016758"/>
          </a:xfrm>
          <a:prstGeom prst="rect">
            <a:avLst/>
          </a:prstGeom>
          <a:noFill/>
        </p:spPr>
        <p:txBody>
          <a:bodyPr wrap="square" rtlCol="0">
            <a:spAutoFit/>
          </a:bodyPr>
          <a:lstStyle/>
          <a:p>
            <a:r>
              <a:rPr lang="en-US" sz="2000" dirty="0">
                <a:latin typeface="Noteworthy Light" panose="02000400000000000000" pitchFamily="2" charset="77"/>
                <a:ea typeface="Noteworthy Light" panose="02000400000000000000" pitchFamily="2" charset="77"/>
              </a:rPr>
              <a:t>Parents and students ...</a:t>
            </a:r>
          </a:p>
          <a:p>
            <a:br>
              <a:rPr lang="en-US" sz="2000" dirty="0">
                <a:latin typeface="Noteworthy Light" panose="02000400000000000000" pitchFamily="2" charset="77"/>
                <a:ea typeface="Noteworthy Light" panose="02000400000000000000" pitchFamily="2" charset="77"/>
              </a:rPr>
            </a:br>
            <a:r>
              <a:rPr lang="en-US" sz="2000" dirty="0">
                <a:latin typeface="Noteworthy Light" panose="02000400000000000000" pitchFamily="2" charset="77"/>
                <a:ea typeface="Noteworthy Light" panose="02000400000000000000" pitchFamily="2" charset="77"/>
              </a:rPr>
              <a:t>In response to the question of why students should complete the assignments each week while we are not in school, the answer is simple. The purpose is to continue learning, to keep up the practice of academic work and to continue one's education, even though we are unable to meet in the classroom.</a:t>
            </a:r>
            <a:br>
              <a:rPr lang="en-US" sz="2000" dirty="0">
                <a:latin typeface="Noteworthy Light" panose="02000400000000000000" pitchFamily="2" charset="77"/>
                <a:ea typeface="Noteworthy Light" panose="02000400000000000000" pitchFamily="2" charset="77"/>
              </a:rPr>
            </a:br>
            <a:br>
              <a:rPr lang="en-US" sz="2000" dirty="0">
                <a:latin typeface="Noteworthy Light" panose="02000400000000000000" pitchFamily="2" charset="77"/>
                <a:ea typeface="Noteworthy Light" panose="02000400000000000000" pitchFamily="2" charset="77"/>
              </a:rPr>
            </a:br>
            <a:r>
              <a:rPr lang="en-US" sz="2000" dirty="0">
                <a:latin typeface="Noteworthy Light" panose="02000400000000000000" pitchFamily="2" charset="77"/>
                <a:ea typeface="Noteworthy Light" panose="02000400000000000000" pitchFamily="2" charset="77"/>
              </a:rPr>
              <a:t>The current crisis will come to an end and life will return to normal. We don't want students to have fallen so far behind that they struggle when we return to the classroom. There is more academic work ahead, so stay in practice.</a:t>
            </a:r>
            <a:br>
              <a:rPr lang="en-US" sz="2000" dirty="0">
                <a:latin typeface="Noteworthy Light" panose="02000400000000000000" pitchFamily="2" charset="77"/>
                <a:ea typeface="Noteworthy Light" panose="02000400000000000000" pitchFamily="2" charset="77"/>
              </a:rPr>
            </a:br>
            <a:br>
              <a:rPr lang="en-US" sz="2000" dirty="0">
                <a:latin typeface="Noteworthy Light" panose="02000400000000000000" pitchFamily="2" charset="77"/>
                <a:ea typeface="Noteworthy Light" panose="02000400000000000000" pitchFamily="2" charset="77"/>
              </a:rPr>
            </a:br>
            <a:r>
              <a:rPr lang="en-US" sz="2000" dirty="0">
                <a:latin typeface="Noteworthy Light" panose="02000400000000000000" pitchFamily="2" charset="77"/>
                <a:ea typeface="Noteworthy Light" panose="02000400000000000000" pitchFamily="2" charset="77"/>
              </a:rPr>
              <a:t>​My advice is to set aside some time each day to keep up with school work. It will pay off in the end. Our teachers have not compiled this material and assigned it just for busy work. Our job is to prepare students for whatever they may encounter next in life, for you all that is 8</a:t>
            </a:r>
            <a:r>
              <a:rPr lang="en-US" sz="2000" baseline="30000" dirty="0">
                <a:latin typeface="Noteworthy Light" panose="02000400000000000000" pitchFamily="2" charset="77"/>
                <a:ea typeface="Noteworthy Light" panose="02000400000000000000" pitchFamily="2" charset="77"/>
              </a:rPr>
              <a:t>th</a:t>
            </a:r>
            <a:r>
              <a:rPr lang="en-US" sz="2000" dirty="0">
                <a:latin typeface="Noteworthy Light" panose="02000400000000000000" pitchFamily="2" charset="77"/>
                <a:ea typeface="Noteworthy Light" panose="02000400000000000000" pitchFamily="2" charset="77"/>
              </a:rPr>
              <a:t> grade. The standards we have chosen to review with you will help you be more prepared for next year. We challenge all students to rise to the occasion and prepare themselves for a better tomorrow. As always, if you need any help just email me. I miss you all!</a:t>
            </a:r>
          </a:p>
          <a:p>
            <a:endParaRPr lang="en-US" sz="2000" dirty="0">
              <a:latin typeface="Noteworthy Light" panose="02000400000000000000" pitchFamily="2" charset="77"/>
              <a:ea typeface="Noteworthy Light" panose="02000400000000000000" pitchFamily="2" charset="77"/>
            </a:endParaRPr>
          </a:p>
        </p:txBody>
      </p:sp>
    </p:spTree>
    <p:extLst>
      <p:ext uri="{BB962C8B-B14F-4D97-AF65-F5344CB8AC3E}">
        <p14:creationId xmlns:p14="http://schemas.microsoft.com/office/powerpoint/2010/main" val="170505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eft Brace 11">
            <a:extLst>
              <a:ext uri="{FF2B5EF4-FFF2-40B4-BE49-F238E27FC236}">
                <a16:creationId xmlns:a16="http://schemas.microsoft.com/office/drawing/2014/main" id="{896C285A-7133-4086-8F7E-17B2C1FC65F8}"/>
              </a:ext>
            </a:extLst>
          </p:cNvPr>
          <p:cNvSpPr/>
          <p:nvPr/>
        </p:nvSpPr>
        <p:spPr>
          <a:xfrm>
            <a:off x="4605134" y="1362473"/>
            <a:ext cx="728870" cy="400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9B1125E3-34C2-4585-8B88-0CD27C1D1174}"/>
              </a:ext>
            </a:extLst>
          </p:cNvPr>
          <p:cNvSpPr txBox="1"/>
          <p:nvPr/>
        </p:nvSpPr>
        <p:spPr>
          <a:xfrm>
            <a:off x="386545" y="125213"/>
            <a:ext cx="427382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website allows students to see two plus scenarios and determine if they are proportional (immediate feedback)</a:t>
            </a:r>
          </a:p>
        </p:txBody>
      </p:sp>
      <p:sp>
        <p:nvSpPr>
          <p:cNvPr id="14" name="Left Brace 13">
            <a:extLst>
              <a:ext uri="{FF2B5EF4-FFF2-40B4-BE49-F238E27FC236}">
                <a16:creationId xmlns:a16="http://schemas.microsoft.com/office/drawing/2014/main" id="{70DB6FF6-39A7-4A01-95D8-18F7D486F914}"/>
              </a:ext>
            </a:extLst>
          </p:cNvPr>
          <p:cNvSpPr/>
          <p:nvPr/>
        </p:nvSpPr>
        <p:spPr>
          <a:xfrm>
            <a:off x="4509263" y="190955"/>
            <a:ext cx="728870" cy="400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B054BFE3-70E5-49E3-8BED-5BD4A7054B99}"/>
              </a:ext>
            </a:extLst>
          </p:cNvPr>
          <p:cNvSpPr txBox="1"/>
          <p:nvPr/>
        </p:nvSpPr>
        <p:spPr>
          <a:xfrm>
            <a:off x="331308" y="1114285"/>
            <a:ext cx="454994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Khan Academy is a great website to utilize for practice and instructional videos on unit rate, this link will take you to unit rate practice.</a:t>
            </a:r>
          </a:p>
        </p:txBody>
      </p:sp>
      <p:pic>
        <p:nvPicPr>
          <p:cNvPr id="3074" name="Picture 2" descr="Résultat de recherche d'images pour &quot;practice&quot;">
            <a:extLst>
              <a:ext uri="{FF2B5EF4-FFF2-40B4-BE49-F238E27FC236}">
                <a16:creationId xmlns:a16="http://schemas.microsoft.com/office/drawing/2014/main" id="{7AD501A2-3772-4E0F-B341-BFFF2386A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91" b="33068"/>
          <a:stretch/>
        </p:blipFill>
        <p:spPr bwMode="auto">
          <a:xfrm>
            <a:off x="0" y="3340934"/>
            <a:ext cx="12192000" cy="3589950"/>
          </a:xfrm>
          <a:prstGeom prst="rect">
            <a:avLst/>
          </a:prstGeom>
          <a:noFill/>
          <a:extLst>
            <a:ext uri="{909E8E84-426E-40DD-AFC4-6F175D3DCCD1}">
              <a14:hiddenFill xmlns:a14="http://schemas.microsoft.com/office/drawing/2010/main">
                <a:solidFill>
                  <a:srgbClr val="FFFFFF"/>
                </a:solidFill>
              </a14:hiddenFill>
            </a:ext>
          </a:extLst>
        </p:spPr>
      </p:pic>
      <p:sp>
        <p:nvSpPr>
          <p:cNvPr id="16" name="Left Brace 15">
            <a:extLst>
              <a:ext uri="{FF2B5EF4-FFF2-40B4-BE49-F238E27FC236}">
                <a16:creationId xmlns:a16="http://schemas.microsoft.com/office/drawing/2014/main" id="{3FD59F33-7274-428B-A867-BFB731189C86}"/>
              </a:ext>
            </a:extLst>
          </p:cNvPr>
          <p:cNvSpPr/>
          <p:nvPr/>
        </p:nvSpPr>
        <p:spPr>
          <a:xfrm>
            <a:off x="4660371" y="2194812"/>
            <a:ext cx="728870" cy="923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6C498811-C90A-483D-A926-7734A936FAD4}"/>
              </a:ext>
            </a:extLst>
          </p:cNvPr>
          <p:cNvSpPr txBox="1"/>
          <p:nvPr/>
        </p:nvSpPr>
        <p:spPr>
          <a:xfrm>
            <a:off x="193247" y="2194813"/>
            <a:ext cx="454994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PDF allows students to compare unit rates on a table to determine which is the better deal. (PDF answer key included)</a:t>
            </a:r>
          </a:p>
        </p:txBody>
      </p:sp>
      <p:sp>
        <p:nvSpPr>
          <p:cNvPr id="2" name="TextBox 1">
            <a:extLst>
              <a:ext uri="{FF2B5EF4-FFF2-40B4-BE49-F238E27FC236}">
                <a16:creationId xmlns:a16="http://schemas.microsoft.com/office/drawing/2014/main" id="{9814DEB8-9DDF-428A-AFF3-79AB64775B5C}"/>
              </a:ext>
            </a:extLst>
          </p:cNvPr>
          <p:cNvSpPr txBox="1"/>
          <p:nvPr/>
        </p:nvSpPr>
        <p:spPr>
          <a:xfrm>
            <a:off x="5334004" y="236757"/>
            <a:ext cx="5302205" cy="400110"/>
          </a:xfrm>
          <a:prstGeom prst="rect">
            <a:avLst/>
          </a:prstGeom>
          <a:noFill/>
        </p:spPr>
        <p:txBody>
          <a:bodyPr wrap="square" rtlCol="0">
            <a:spAutoFit/>
          </a:bodyPr>
          <a:lstStyle/>
          <a:p>
            <a:r>
              <a:rPr lang="en-US" sz="2000" dirty="0">
                <a:solidFill>
                  <a:srgbClr val="002060"/>
                </a:solidFill>
                <a:hlinkClick r:id="rId3">
                  <a:extLst>
                    <a:ext uri="{A12FA001-AC4F-418D-AE19-62706E023703}">
                      <ahyp:hlinkClr xmlns:ahyp="http://schemas.microsoft.com/office/drawing/2018/hyperlinkcolor" val="tx"/>
                    </a:ext>
                  </a:extLst>
                </a:hlinkClick>
              </a:rPr>
              <a:t>Unit Rate Word Problems Website</a:t>
            </a:r>
            <a:endParaRPr lang="en-US" sz="2000" dirty="0">
              <a:solidFill>
                <a:srgbClr val="002060"/>
              </a:solidFill>
            </a:endParaRPr>
          </a:p>
        </p:txBody>
      </p:sp>
      <p:sp>
        <p:nvSpPr>
          <p:cNvPr id="8" name="TextBox 7">
            <a:extLst>
              <a:ext uri="{FF2B5EF4-FFF2-40B4-BE49-F238E27FC236}">
                <a16:creationId xmlns:a16="http://schemas.microsoft.com/office/drawing/2014/main" id="{9F1C5B8E-5911-41AB-BAB6-ABE7B543E097}"/>
              </a:ext>
            </a:extLst>
          </p:cNvPr>
          <p:cNvSpPr txBox="1"/>
          <p:nvPr/>
        </p:nvSpPr>
        <p:spPr>
          <a:xfrm>
            <a:off x="5648178" y="3010486"/>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D71557D-EDDB-4058-B541-5DE8D595CDA2}"/>
              </a:ext>
            </a:extLst>
          </p:cNvPr>
          <p:cNvSpPr txBox="1"/>
          <p:nvPr/>
        </p:nvSpPr>
        <p:spPr>
          <a:xfrm>
            <a:off x="5389241" y="1362473"/>
            <a:ext cx="5302205" cy="400110"/>
          </a:xfrm>
          <a:prstGeom prst="rect">
            <a:avLst/>
          </a:prstGeom>
          <a:noFill/>
        </p:spPr>
        <p:txBody>
          <a:bodyPr wrap="square" rtlCol="0">
            <a:spAutoFit/>
          </a:bodyPr>
          <a:lstStyle/>
          <a:p>
            <a:r>
              <a:rPr lang="en-US" sz="2000" dirty="0">
                <a:solidFill>
                  <a:srgbClr val="002060"/>
                </a:solidFill>
                <a:hlinkClick r:id="rId4">
                  <a:extLst>
                    <a:ext uri="{A12FA001-AC4F-418D-AE19-62706E023703}">
                      <ahyp:hlinkClr xmlns:ahyp="http://schemas.microsoft.com/office/drawing/2018/hyperlinkcolor" val="tx"/>
                    </a:ext>
                  </a:extLst>
                </a:hlinkClick>
              </a:rPr>
              <a:t>Khan Academy Unit Rate Practice</a:t>
            </a:r>
            <a:endParaRPr lang="en-US" sz="2000" dirty="0">
              <a:solidFill>
                <a:srgbClr val="002060"/>
              </a:solidFill>
            </a:endParaRPr>
          </a:p>
        </p:txBody>
      </p:sp>
      <p:sp>
        <p:nvSpPr>
          <p:cNvPr id="10" name="TextBox 9">
            <a:extLst>
              <a:ext uri="{FF2B5EF4-FFF2-40B4-BE49-F238E27FC236}">
                <a16:creationId xmlns:a16="http://schemas.microsoft.com/office/drawing/2014/main" id="{FCF5E22C-A786-479E-9984-867DD6BE5B86}"/>
              </a:ext>
            </a:extLst>
          </p:cNvPr>
          <p:cNvSpPr txBox="1"/>
          <p:nvPr/>
        </p:nvSpPr>
        <p:spPr>
          <a:xfrm>
            <a:off x="5365899" y="2194813"/>
            <a:ext cx="5514535" cy="923330"/>
          </a:xfrm>
          <a:prstGeom prst="rect">
            <a:avLst/>
          </a:prstGeom>
          <a:noFill/>
        </p:spPr>
        <p:txBody>
          <a:bodyPr wrap="square" rtlCol="0">
            <a:spAutoFit/>
          </a:bodyPr>
          <a:lstStyle/>
          <a:p>
            <a:r>
              <a:rPr lang="en-US" dirty="0">
                <a:solidFill>
                  <a:srgbClr val="002060"/>
                </a:solidFill>
                <a:hlinkClick r:id="rId5">
                  <a:extLst>
                    <a:ext uri="{A12FA001-AC4F-418D-AE19-62706E023703}">
                      <ahyp:hlinkClr xmlns:ahyp="http://schemas.microsoft.com/office/drawing/2018/hyperlinkcolor" val="tx"/>
                    </a:ext>
                  </a:extLst>
                </a:hlinkClick>
              </a:rPr>
              <a:t>Comparing Unit Rate Tables PDF</a:t>
            </a:r>
            <a:endParaRPr lang="en-US" dirty="0">
              <a:solidFill>
                <a:srgbClr val="002060"/>
              </a:solidFill>
            </a:endParaRPr>
          </a:p>
          <a:p>
            <a:endParaRPr lang="en-US" dirty="0"/>
          </a:p>
          <a:p>
            <a:r>
              <a:rPr lang="en-US" dirty="0">
                <a:solidFill>
                  <a:srgbClr val="002060"/>
                </a:solidFill>
                <a:hlinkClick r:id="rId6">
                  <a:extLst>
                    <a:ext uri="{A12FA001-AC4F-418D-AE19-62706E023703}">
                      <ahyp:hlinkClr xmlns:ahyp="http://schemas.microsoft.com/office/drawing/2018/hyperlinkcolor" val="tx"/>
                    </a:ext>
                  </a:extLst>
                </a:hlinkClick>
              </a:rPr>
              <a:t>Comparing Unit Rate Tables PDF ANSWER KEY</a:t>
            </a:r>
            <a:endParaRPr lang="en-US" dirty="0">
              <a:solidFill>
                <a:srgbClr val="002060"/>
              </a:solidFill>
            </a:endParaRPr>
          </a:p>
        </p:txBody>
      </p:sp>
    </p:spTree>
    <p:extLst>
      <p:ext uri="{BB962C8B-B14F-4D97-AF65-F5344CB8AC3E}">
        <p14:creationId xmlns:p14="http://schemas.microsoft.com/office/powerpoint/2010/main" val="283623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practice&quot;">
            <a:extLst>
              <a:ext uri="{FF2B5EF4-FFF2-40B4-BE49-F238E27FC236}">
                <a16:creationId xmlns:a16="http://schemas.microsoft.com/office/drawing/2014/main" id="{7AD501A2-3772-4E0F-B341-BFFF2386A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91" b="33068"/>
          <a:stretch/>
        </p:blipFill>
        <p:spPr bwMode="auto">
          <a:xfrm>
            <a:off x="0" y="-72009"/>
            <a:ext cx="12192000" cy="3589950"/>
          </a:xfrm>
          <a:prstGeom prst="rect">
            <a:avLst/>
          </a:prstGeom>
          <a:noFill/>
          <a:extLst>
            <a:ext uri="{909E8E84-426E-40DD-AFC4-6F175D3DCCD1}">
              <a14:hiddenFill xmlns:a14="http://schemas.microsoft.com/office/drawing/2010/main">
                <a:solidFill>
                  <a:srgbClr val="FFFFFF"/>
                </a:solidFill>
              </a14:hiddenFill>
            </a:ext>
          </a:extLst>
        </p:spPr>
      </p:pic>
      <p:sp>
        <p:nvSpPr>
          <p:cNvPr id="16" name="Left Brace 15">
            <a:extLst>
              <a:ext uri="{FF2B5EF4-FFF2-40B4-BE49-F238E27FC236}">
                <a16:creationId xmlns:a16="http://schemas.microsoft.com/office/drawing/2014/main" id="{3FD59F33-7274-428B-A867-BFB731189C86}"/>
              </a:ext>
            </a:extLst>
          </p:cNvPr>
          <p:cNvSpPr/>
          <p:nvPr/>
        </p:nvSpPr>
        <p:spPr>
          <a:xfrm>
            <a:off x="4588451" y="3854546"/>
            <a:ext cx="728870"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6C498811-C90A-483D-A926-7734A936FAD4}"/>
              </a:ext>
            </a:extLst>
          </p:cNvPr>
          <p:cNvSpPr txBox="1"/>
          <p:nvPr/>
        </p:nvSpPr>
        <p:spPr>
          <a:xfrm>
            <a:off x="38503" y="3716046"/>
            <a:ext cx="4549948"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is taken from the same workbook format that the students have seen for homework. It has practice problems for unit rate tables, word problems, and graphs. (Answer key PDF provided)</a:t>
            </a:r>
          </a:p>
        </p:txBody>
      </p:sp>
      <p:sp>
        <p:nvSpPr>
          <p:cNvPr id="2" name="TextBox 1">
            <a:extLst>
              <a:ext uri="{FF2B5EF4-FFF2-40B4-BE49-F238E27FC236}">
                <a16:creationId xmlns:a16="http://schemas.microsoft.com/office/drawing/2014/main" id="{C4708267-FE27-4AA7-81E9-1BEF3B94E37B}"/>
              </a:ext>
            </a:extLst>
          </p:cNvPr>
          <p:cNvSpPr txBox="1"/>
          <p:nvPr/>
        </p:nvSpPr>
        <p:spPr>
          <a:xfrm>
            <a:off x="5317321" y="3854547"/>
            <a:ext cx="5950901" cy="1200329"/>
          </a:xfrm>
          <a:prstGeom prst="rect">
            <a:avLst/>
          </a:prstGeom>
          <a:noFill/>
        </p:spPr>
        <p:txBody>
          <a:bodyPr wrap="square" rtlCol="0">
            <a:spAutoFit/>
          </a:bodyPr>
          <a:lstStyle/>
          <a:p>
            <a:r>
              <a:rPr lang="en-US" dirty="0">
                <a:solidFill>
                  <a:srgbClr val="002060"/>
                </a:solidFill>
                <a:hlinkClick r:id="rId3">
                  <a:extLst>
                    <a:ext uri="{A12FA001-AC4F-418D-AE19-62706E023703}">
                      <ahyp:hlinkClr xmlns:ahyp="http://schemas.microsoft.com/office/drawing/2018/hyperlinkcolor" val="tx"/>
                    </a:ext>
                  </a:extLst>
                </a:hlinkClick>
              </a:rPr>
              <a:t>Unit Rate Tables and Graphs Practice PDF</a:t>
            </a:r>
            <a:endParaRPr lang="en-US" dirty="0">
              <a:solidFill>
                <a:srgbClr val="002060"/>
              </a:solidFill>
            </a:endParaRPr>
          </a:p>
          <a:p>
            <a:endParaRPr lang="en-US" dirty="0">
              <a:solidFill>
                <a:srgbClr val="002060"/>
              </a:solidFill>
            </a:endParaRPr>
          </a:p>
          <a:p>
            <a:r>
              <a:rPr lang="en-US" dirty="0">
                <a:solidFill>
                  <a:srgbClr val="002060"/>
                </a:solidFill>
                <a:hlinkClick r:id="rId4">
                  <a:extLst>
                    <a:ext uri="{A12FA001-AC4F-418D-AE19-62706E023703}">
                      <ahyp:hlinkClr xmlns:ahyp="http://schemas.microsoft.com/office/drawing/2018/hyperlinkcolor" val="tx"/>
                    </a:ext>
                  </a:extLst>
                </a:hlinkClick>
              </a:rPr>
              <a:t>Unit Rate Tables and Graphs Practice PDF ANSWER KEY</a:t>
            </a:r>
            <a:endParaRPr lang="en-US" dirty="0">
              <a:solidFill>
                <a:srgbClr val="002060"/>
              </a:solidFill>
            </a:endParaRPr>
          </a:p>
        </p:txBody>
      </p:sp>
      <p:sp>
        <p:nvSpPr>
          <p:cNvPr id="3" name="TextBox 2">
            <a:extLst>
              <a:ext uri="{FF2B5EF4-FFF2-40B4-BE49-F238E27FC236}">
                <a16:creationId xmlns:a16="http://schemas.microsoft.com/office/drawing/2014/main" id="{E315AED5-7A25-4508-A9DF-105E08288AF9}"/>
              </a:ext>
            </a:extLst>
          </p:cNvPr>
          <p:cNvSpPr txBox="1"/>
          <p:nvPr/>
        </p:nvSpPr>
        <p:spPr>
          <a:xfrm>
            <a:off x="5416062" y="5514535"/>
            <a:ext cx="5500467" cy="923330"/>
          </a:xfrm>
          <a:prstGeom prst="rect">
            <a:avLst/>
          </a:prstGeom>
          <a:noFill/>
        </p:spPr>
        <p:txBody>
          <a:bodyPr wrap="square" rtlCol="0">
            <a:spAutoFit/>
          </a:bodyPr>
          <a:lstStyle/>
          <a:p>
            <a:r>
              <a:rPr lang="en-US" dirty="0">
                <a:solidFill>
                  <a:srgbClr val="002060"/>
                </a:solidFill>
                <a:hlinkClick r:id="rId5">
                  <a:extLst>
                    <a:ext uri="{A12FA001-AC4F-418D-AE19-62706E023703}">
                      <ahyp:hlinkClr xmlns:ahyp="http://schemas.microsoft.com/office/drawing/2018/hyperlinkcolor" val="tx"/>
                    </a:ext>
                  </a:extLst>
                </a:hlinkClick>
              </a:rPr>
              <a:t>Unit Rate Skills Practice PDF</a:t>
            </a:r>
            <a:endParaRPr lang="en-US" dirty="0">
              <a:solidFill>
                <a:srgbClr val="002060"/>
              </a:solidFill>
            </a:endParaRPr>
          </a:p>
          <a:p>
            <a:endParaRPr lang="en-US" dirty="0">
              <a:solidFill>
                <a:srgbClr val="002060"/>
              </a:solidFill>
            </a:endParaRPr>
          </a:p>
          <a:p>
            <a:r>
              <a:rPr lang="en-US" dirty="0">
                <a:solidFill>
                  <a:srgbClr val="002060"/>
                </a:solidFill>
                <a:hlinkClick r:id="rId6">
                  <a:extLst>
                    <a:ext uri="{A12FA001-AC4F-418D-AE19-62706E023703}">
                      <ahyp:hlinkClr xmlns:ahyp="http://schemas.microsoft.com/office/drawing/2018/hyperlinkcolor" val="tx"/>
                    </a:ext>
                  </a:extLst>
                </a:hlinkClick>
              </a:rPr>
              <a:t>Unit Rate Skills Practice PDF ANSWER KEY</a:t>
            </a:r>
            <a:endParaRPr lang="en-US" dirty="0">
              <a:solidFill>
                <a:srgbClr val="002060"/>
              </a:solidFill>
            </a:endParaRPr>
          </a:p>
        </p:txBody>
      </p:sp>
      <p:sp>
        <p:nvSpPr>
          <p:cNvPr id="8" name="Left Brace 7">
            <a:extLst>
              <a:ext uri="{FF2B5EF4-FFF2-40B4-BE49-F238E27FC236}">
                <a16:creationId xmlns:a16="http://schemas.microsoft.com/office/drawing/2014/main" id="{6E577530-6DAB-4EAF-80B9-05DF256DCA88}"/>
              </a:ext>
            </a:extLst>
          </p:cNvPr>
          <p:cNvSpPr/>
          <p:nvPr/>
        </p:nvSpPr>
        <p:spPr>
          <a:xfrm>
            <a:off x="4687192" y="5472331"/>
            <a:ext cx="728870"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940F3095-F215-4426-AE19-97AE7E32C422}"/>
              </a:ext>
            </a:extLst>
          </p:cNvPr>
          <p:cNvSpPr txBox="1"/>
          <p:nvPr/>
        </p:nvSpPr>
        <p:spPr>
          <a:xfrm>
            <a:off x="137244" y="5610829"/>
            <a:ext cx="454994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PDF allows students to do specially skills practice with unit rate. (Answer key PDF included)</a:t>
            </a:r>
          </a:p>
        </p:txBody>
      </p:sp>
    </p:spTree>
    <p:extLst>
      <p:ext uri="{BB962C8B-B14F-4D97-AF65-F5344CB8AC3E}">
        <p14:creationId xmlns:p14="http://schemas.microsoft.com/office/powerpoint/2010/main" val="103976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2BA0A-7CA6-413C-83C4-1B60C04C9E25}"/>
              </a:ext>
            </a:extLst>
          </p:cNvPr>
          <p:cNvSpPr txBox="1"/>
          <p:nvPr/>
        </p:nvSpPr>
        <p:spPr>
          <a:xfrm>
            <a:off x="4189827" y="3167390"/>
            <a:ext cx="7540283" cy="523220"/>
          </a:xfrm>
          <a:prstGeom prst="rect">
            <a:avLst/>
          </a:prstGeom>
          <a:noFill/>
        </p:spPr>
        <p:txBody>
          <a:bodyPr wrap="square" rtlCol="0">
            <a:spAutoFit/>
          </a:bodyPr>
          <a:lstStyle/>
          <a:p>
            <a:pPr algn="ctr"/>
            <a:r>
              <a:rPr lang="en-US" sz="2800" dirty="0">
                <a:solidFill>
                  <a:srgbClr val="002060"/>
                </a:solidFill>
                <a:hlinkClick r:id="rId2">
                  <a:extLst>
                    <a:ext uri="{A12FA001-AC4F-418D-AE19-62706E023703}">
                      <ahyp:hlinkClr xmlns:ahyp="http://schemas.microsoft.com/office/drawing/2018/hyperlinkcolor" val="tx"/>
                    </a:ext>
                  </a:extLst>
                </a:hlinkClick>
              </a:rPr>
              <a:t>Unit Rate Challenge Worksheet PDF</a:t>
            </a:r>
            <a:endParaRPr lang="en-US" sz="2800" dirty="0">
              <a:solidFill>
                <a:srgbClr val="002060"/>
              </a:solidFill>
            </a:endParaRPr>
          </a:p>
        </p:txBody>
      </p:sp>
      <p:sp>
        <p:nvSpPr>
          <p:cNvPr id="4" name="TextBox 3">
            <a:extLst>
              <a:ext uri="{FF2B5EF4-FFF2-40B4-BE49-F238E27FC236}">
                <a16:creationId xmlns:a16="http://schemas.microsoft.com/office/drawing/2014/main" id="{8A06E8EF-9962-4410-B1B3-942A95582818}"/>
              </a:ext>
            </a:extLst>
          </p:cNvPr>
          <p:cNvSpPr txBox="1"/>
          <p:nvPr/>
        </p:nvSpPr>
        <p:spPr>
          <a:xfrm>
            <a:off x="267286" y="4703356"/>
            <a:ext cx="8271803" cy="2031325"/>
          </a:xfrm>
          <a:prstGeom prst="rect">
            <a:avLst/>
          </a:prstGeom>
          <a:noFill/>
        </p:spPr>
        <p:txBody>
          <a:bodyPr wrap="square" rtlCol="0">
            <a:spAutoFit/>
          </a:bodyPr>
          <a:lstStyle/>
          <a:p>
            <a:r>
              <a:rPr lang="en-US" dirty="0">
                <a:solidFill>
                  <a:srgbClr val="002060"/>
                </a:solidFill>
                <a:hlinkClick r:id="rId3">
                  <a:extLst>
                    <a:ext uri="{A12FA001-AC4F-418D-AE19-62706E023703}">
                      <ahyp:hlinkClr xmlns:ahyp="http://schemas.microsoft.com/office/drawing/2018/hyperlinkcolor" val="tx"/>
                    </a:ext>
                  </a:extLst>
                </a:hlinkClick>
              </a:rPr>
              <a:t>Unit Rate Challenge Worksheet Key FRONT</a:t>
            </a:r>
            <a:endParaRPr lang="en-US" dirty="0">
              <a:solidFill>
                <a:srgbClr val="002060"/>
              </a:solidFill>
            </a:endParaRPr>
          </a:p>
          <a:p>
            <a:endParaRPr lang="en-US" dirty="0">
              <a:solidFill>
                <a:srgbClr val="002060"/>
              </a:solidFill>
            </a:endParaRPr>
          </a:p>
          <a:p>
            <a:r>
              <a:rPr lang="en-US" dirty="0">
                <a:solidFill>
                  <a:srgbClr val="002060"/>
                </a:solidFill>
                <a:hlinkClick r:id="rId4">
                  <a:extLst>
                    <a:ext uri="{A12FA001-AC4F-418D-AE19-62706E023703}">
                      <ahyp:hlinkClr xmlns:ahyp="http://schemas.microsoft.com/office/drawing/2018/hyperlinkcolor" val="tx"/>
                    </a:ext>
                  </a:extLst>
                </a:hlinkClick>
              </a:rPr>
              <a:t>Unit Rate Challenge Worksheet Key NUMBER 3 Work</a:t>
            </a:r>
            <a:endParaRPr lang="en-US" dirty="0">
              <a:solidFill>
                <a:srgbClr val="002060"/>
              </a:solidFill>
            </a:endParaRPr>
          </a:p>
          <a:p>
            <a:endParaRPr lang="en-US" dirty="0">
              <a:solidFill>
                <a:srgbClr val="002060"/>
              </a:solidFill>
            </a:endParaRPr>
          </a:p>
          <a:p>
            <a:r>
              <a:rPr lang="en-US" dirty="0">
                <a:solidFill>
                  <a:srgbClr val="002060"/>
                </a:solidFill>
                <a:hlinkClick r:id="rId5">
                  <a:extLst>
                    <a:ext uri="{A12FA001-AC4F-418D-AE19-62706E023703}">
                      <ahyp:hlinkClr xmlns:ahyp="http://schemas.microsoft.com/office/drawing/2018/hyperlinkcolor" val="tx"/>
                    </a:ext>
                  </a:extLst>
                </a:hlinkClick>
              </a:rPr>
              <a:t>Unit Rate Challenge Worksheet Key NUMBER 5 Work Part 1</a:t>
            </a:r>
            <a:endParaRPr lang="en-US" dirty="0">
              <a:solidFill>
                <a:srgbClr val="002060"/>
              </a:solidFill>
            </a:endParaRPr>
          </a:p>
          <a:p>
            <a:endParaRPr lang="en-US" dirty="0">
              <a:solidFill>
                <a:srgbClr val="002060"/>
              </a:solidFill>
            </a:endParaRPr>
          </a:p>
          <a:p>
            <a:r>
              <a:rPr lang="en-US" dirty="0">
                <a:solidFill>
                  <a:srgbClr val="002060"/>
                </a:solidFill>
                <a:hlinkClick r:id="rId6">
                  <a:extLst>
                    <a:ext uri="{A12FA001-AC4F-418D-AE19-62706E023703}">
                      <ahyp:hlinkClr xmlns:ahyp="http://schemas.microsoft.com/office/drawing/2018/hyperlinkcolor" val="tx"/>
                    </a:ext>
                  </a:extLst>
                </a:hlinkClick>
              </a:rPr>
              <a:t>Unit Rate Challenge Worksheet Key NUMBER 5 Work Part 2</a:t>
            </a:r>
            <a:endParaRPr lang="en-US" dirty="0">
              <a:solidFill>
                <a:srgbClr val="002060"/>
              </a:solidFill>
            </a:endParaRPr>
          </a:p>
        </p:txBody>
      </p:sp>
      <p:pic>
        <p:nvPicPr>
          <p:cNvPr id="1026" name="Picture 2" descr="Membership Challenge » PGE PTO">
            <a:extLst>
              <a:ext uri="{FF2B5EF4-FFF2-40B4-BE49-F238E27FC236}">
                <a16:creationId xmlns:a16="http://schemas.microsoft.com/office/drawing/2014/main" id="{E93192CC-25C1-4E1B-B2FC-510998C880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88780">
            <a:off x="-168813" y="165875"/>
            <a:ext cx="8717280" cy="32434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10DB06-8C86-4E3D-9902-2A30715110D4}"/>
              </a:ext>
            </a:extLst>
          </p:cNvPr>
          <p:cNvSpPr txBox="1"/>
          <p:nvPr/>
        </p:nvSpPr>
        <p:spPr>
          <a:xfrm>
            <a:off x="6822830" y="3917862"/>
            <a:ext cx="4248443" cy="1754326"/>
          </a:xfrm>
          <a:prstGeom prst="rect">
            <a:avLst/>
          </a:prstGeom>
          <a:noFill/>
        </p:spPr>
        <p:txBody>
          <a:bodyPr wrap="square" rtlCol="0">
            <a:spAutoFit/>
          </a:bodyPr>
          <a:lstStyle/>
          <a:p>
            <a:r>
              <a:rPr lang="en-US" dirty="0"/>
              <a:t>This this is all the other stuff is too easy? GOOD! Why don’t you try out this riddle worksheet and see if you can do it! Challenge yourself!! PDF link above and answer keys to the left!</a:t>
            </a:r>
          </a:p>
        </p:txBody>
      </p:sp>
    </p:spTree>
    <p:extLst>
      <p:ext uri="{BB962C8B-B14F-4D97-AF65-F5344CB8AC3E}">
        <p14:creationId xmlns:p14="http://schemas.microsoft.com/office/powerpoint/2010/main" val="242777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1855" y="-565544"/>
            <a:ext cx="9692640" cy="1325562"/>
          </a:xfrm>
        </p:spPr>
        <p:txBody>
          <a:bodyPr/>
          <a:lstStyle/>
          <a:p>
            <a:pPr algn="ctr"/>
            <a:r>
              <a:rPr lang="en-US" dirty="0"/>
              <a:t>Review Practice </a:t>
            </a:r>
          </a:p>
        </p:txBody>
      </p:sp>
      <p:sp>
        <p:nvSpPr>
          <p:cNvPr id="5" name="Content Placeholder 4"/>
          <p:cNvSpPr>
            <a:spLocks noGrp="1"/>
          </p:cNvSpPr>
          <p:nvPr>
            <p:ph idx="1"/>
          </p:nvPr>
        </p:nvSpPr>
        <p:spPr>
          <a:xfrm>
            <a:off x="225425" y="845344"/>
            <a:ext cx="10515600" cy="5167311"/>
          </a:xfrm>
        </p:spPr>
        <p:txBody>
          <a:bodyPr>
            <a:normAutofit/>
          </a:bodyPr>
          <a:lstStyle/>
          <a:p>
            <a:pPr marL="0" indent="0">
              <a:buNone/>
            </a:pPr>
            <a:r>
              <a:rPr lang="en-US" dirty="0"/>
              <a:t>1.)</a:t>
            </a:r>
          </a:p>
          <a:p>
            <a:pPr marL="0" indent="0">
              <a:buNone/>
            </a:pPr>
            <a:endParaRPr lang="en-US" dirty="0"/>
          </a:p>
          <a:p>
            <a:pPr marL="0" indent="0">
              <a:buNone/>
            </a:pPr>
            <a:r>
              <a:rPr lang="en-US" dirty="0"/>
              <a:t>2.)</a:t>
            </a:r>
          </a:p>
          <a:p>
            <a:pPr marL="0" indent="0">
              <a:buNone/>
            </a:pPr>
            <a:endParaRPr lang="en-US" dirty="0"/>
          </a:p>
          <a:p>
            <a:pPr marL="0" indent="0">
              <a:buNone/>
            </a:pPr>
            <a:r>
              <a:rPr lang="en-US" dirty="0"/>
              <a:t>3.)</a:t>
            </a:r>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pic>
        <p:nvPicPr>
          <p:cNvPr id="6" name="Picture 5"/>
          <p:cNvPicPr>
            <a:picLocks noChangeAspect="1"/>
          </p:cNvPicPr>
          <p:nvPr/>
        </p:nvPicPr>
        <p:blipFill>
          <a:blip r:embed="rId2"/>
          <a:stretch>
            <a:fillRect/>
          </a:stretch>
        </p:blipFill>
        <p:spPr>
          <a:xfrm>
            <a:off x="761658" y="785922"/>
            <a:ext cx="8629650" cy="762000"/>
          </a:xfrm>
          <a:prstGeom prst="rect">
            <a:avLst/>
          </a:prstGeom>
        </p:spPr>
      </p:pic>
      <p:pic>
        <p:nvPicPr>
          <p:cNvPr id="7" name="Picture 6"/>
          <p:cNvPicPr>
            <a:picLocks noChangeAspect="1"/>
          </p:cNvPicPr>
          <p:nvPr/>
        </p:nvPicPr>
        <p:blipFill>
          <a:blip r:embed="rId3"/>
          <a:stretch>
            <a:fillRect/>
          </a:stretch>
        </p:blipFill>
        <p:spPr>
          <a:xfrm>
            <a:off x="598487" y="1800507"/>
            <a:ext cx="8553450" cy="744538"/>
          </a:xfrm>
          <a:prstGeom prst="rect">
            <a:avLst/>
          </a:prstGeom>
        </p:spPr>
      </p:pic>
      <p:pic>
        <p:nvPicPr>
          <p:cNvPr id="8" name="Picture 7"/>
          <p:cNvPicPr>
            <a:picLocks noChangeAspect="1"/>
          </p:cNvPicPr>
          <p:nvPr/>
        </p:nvPicPr>
        <p:blipFill>
          <a:blip r:embed="rId4"/>
          <a:stretch>
            <a:fillRect/>
          </a:stretch>
        </p:blipFill>
        <p:spPr>
          <a:xfrm>
            <a:off x="703434" y="2702666"/>
            <a:ext cx="6848475" cy="579437"/>
          </a:xfrm>
          <a:prstGeom prst="rect">
            <a:avLst/>
          </a:prstGeom>
        </p:spPr>
      </p:pic>
      <p:pic>
        <p:nvPicPr>
          <p:cNvPr id="9" name="Picture 8">
            <a:extLst>
              <a:ext uri="{FF2B5EF4-FFF2-40B4-BE49-F238E27FC236}">
                <a16:creationId xmlns:a16="http://schemas.microsoft.com/office/drawing/2014/main" id="{8B52DFF1-BFA6-4D77-B4D4-F2DD0B7F85AC}"/>
              </a:ext>
            </a:extLst>
          </p:cNvPr>
          <p:cNvPicPr>
            <a:picLocks noChangeAspect="1"/>
          </p:cNvPicPr>
          <p:nvPr/>
        </p:nvPicPr>
        <p:blipFill>
          <a:blip r:embed="rId5"/>
          <a:stretch>
            <a:fillRect/>
          </a:stretch>
        </p:blipFill>
        <p:spPr>
          <a:xfrm>
            <a:off x="353695" y="3459666"/>
            <a:ext cx="4373050" cy="3398334"/>
          </a:xfrm>
          <a:prstGeom prst="rect">
            <a:avLst/>
          </a:prstGeom>
        </p:spPr>
      </p:pic>
      <p:pic>
        <p:nvPicPr>
          <p:cNvPr id="10" name="Picture 9">
            <a:extLst>
              <a:ext uri="{FF2B5EF4-FFF2-40B4-BE49-F238E27FC236}">
                <a16:creationId xmlns:a16="http://schemas.microsoft.com/office/drawing/2014/main" id="{C1094E27-C3C6-4C09-9841-DA34F2B92F80}"/>
              </a:ext>
            </a:extLst>
          </p:cNvPr>
          <p:cNvPicPr>
            <a:picLocks noChangeAspect="1"/>
          </p:cNvPicPr>
          <p:nvPr/>
        </p:nvPicPr>
        <p:blipFill>
          <a:blip r:embed="rId6"/>
          <a:stretch>
            <a:fillRect/>
          </a:stretch>
        </p:blipFill>
        <p:spPr>
          <a:xfrm>
            <a:off x="4819308" y="4045997"/>
            <a:ext cx="4905375" cy="2466975"/>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A40FE1-38B0-4613-9BD5-F6633997AC05}"/>
                  </a:ext>
                </a:extLst>
              </p:cNvPr>
              <p:cNvSpPr txBox="1"/>
              <p:nvPr/>
            </p:nvSpPr>
            <p:spPr>
              <a:xfrm>
                <a:off x="4485934" y="3960671"/>
                <a:ext cx="5656872" cy="369332"/>
              </a:xfrm>
              <a:prstGeom prst="rect">
                <a:avLst/>
              </a:prstGeom>
              <a:solidFill>
                <a:schemeClr val="bg1"/>
              </a:solidFill>
            </p:spPr>
            <p:txBody>
              <a:bodyPr wrap="square" rtlCol="0">
                <a:spAutoFit/>
              </a:bodyPr>
              <a:lstStyle/>
              <a:p>
                <a:r>
                  <a:rPr lang="en-US" dirty="0"/>
                  <a:t>5.) Find the solution: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−42&gt;3</m:t>
                    </m:r>
                  </m:oMath>
                </a14:m>
                <a:r>
                  <a:rPr lang="en-US" dirty="0"/>
                  <a:t> </a:t>
                </a:r>
              </a:p>
            </p:txBody>
          </p:sp>
        </mc:Choice>
        <mc:Fallback xmlns="">
          <p:sp>
            <p:nvSpPr>
              <p:cNvPr id="2" name="TextBox 1">
                <a:extLst>
                  <a:ext uri="{FF2B5EF4-FFF2-40B4-BE49-F238E27FC236}">
                    <a16:creationId xmlns:a16="http://schemas.microsoft.com/office/drawing/2014/main" id="{39A40FE1-38B0-4613-9BD5-F6633997AC05}"/>
                  </a:ext>
                </a:extLst>
              </p:cNvPr>
              <p:cNvSpPr txBox="1">
                <a:spLocks noRot="1" noChangeAspect="1" noMove="1" noResize="1" noEditPoints="1" noAdjustHandles="1" noChangeArrowheads="1" noChangeShapeType="1" noTextEdit="1"/>
              </p:cNvSpPr>
              <p:nvPr/>
            </p:nvSpPr>
            <p:spPr>
              <a:xfrm>
                <a:off x="4485934" y="3960671"/>
                <a:ext cx="5656872" cy="369332"/>
              </a:xfrm>
              <a:prstGeom prst="rect">
                <a:avLst/>
              </a:prstGeom>
              <a:blipFill>
                <a:blip r:embed="rId7"/>
                <a:stretch>
                  <a:fillRect l="-970" t="-10000" b="-2666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A0910F7-35B4-49CA-BAF2-0035FDA0802C}"/>
              </a:ext>
            </a:extLst>
          </p:cNvPr>
          <p:cNvPicPr>
            <a:picLocks noChangeAspect="1"/>
          </p:cNvPicPr>
          <p:nvPr/>
        </p:nvPicPr>
        <p:blipFill>
          <a:blip r:embed="rId8"/>
          <a:stretch>
            <a:fillRect/>
          </a:stretch>
        </p:blipFill>
        <p:spPr>
          <a:xfrm>
            <a:off x="9066481" y="4607002"/>
            <a:ext cx="2152650" cy="809625"/>
          </a:xfrm>
          <a:prstGeom prst="rect">
            <a:avLst/>
          </a:prstGeom>
        </p:spPr>
      </p:pic>
      <p:sp>
        <p:nvSpPr>
          <p:cNvPr id="12" name="TextBox 11">
            <a:extLst>
              <a:ext uri="{FF2B5EF4-FFF2-40B4-BE49-F238E27FC236}">
                <a16:creationId xmlns:a16="http://schemas.microsoft.com/office/drawing/2014/main" id="{E41E7AD9-E025-4B58-9D3B-B3254D7BAAF7}"/>
              </a:ext>
            </a:extLst>
          </p:cNvPr>
          <p:cNvSpPr txBox="1"/>
          <p:nvPr/>
        </p:nvSpPr>
        <p:spPr>
          <a:xfrm>
            <a:off x="8830933" y="3838862"/>
            <a:ext cx="2418263" cy="646331"/>
          </a:xfrm>
          <a:prstGeom prst="rect">
            <a:avLst/>
          </a:prstGeom>
          <a:solidFill>
            <a:schemeClr val="bg1"/>
          </a:solidFill>
        </p:spPr>
        <p:txBody>
          <a:bodyPr wrap="square" rtlCol="0">
            <a:spAutoFit/>
          </a:bodyPr>
          <a:lstStyle/>
          <a:p>
            <a:r>
              <a:rPr lang="en-US" dirty="0"/>
              <a:t>6.) Solve and graph the inequality:</a:t>
            </a:r>
          </a:p>
        </p:txBody>
      </p:sp>
      <p:sp>
        <p:nvSpPr>
          <p:cNvPr id="3" name="TextBox 2">
            <a:extLst>
              <a:ext uri="{FF2B5EF4-FFF2-40B4-BE49-F238E27FC236}">
                <a16:creationId xmlns:a16="http://schemas.microsoft.com/office/drawing/2014/main" id="{7CFEF94F-8353-4038-A72E-051019381A92}"/>
              </a:ext>
            </a:extLst>
          </p:cNvPr>
          <p:cNvSpPr txBox="1"/>
          <p:nvPr/>
        </p:nvSpPr>
        <p:spPr>
          <a:xfrm>
            <a:off x="132862" y="3500208"/>
            <a:ext cx="465625"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6187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383" y="-520505"/>
            <a:ext cx="9692640" cy="1325562"/>
          </a:xfrm>
        </p:spPr>
        <p:txBody>
          <a:bodyPr/>
          <a:lstStyle/>
          <a:p>
            <a:pPr algn="ctr"/>
            <a:r>
              <a:rPr lang="en-US" dirty="0"/>
              <a:t>Review Practice 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1.)  $4.44 per box of chicken			2.) 6 miles per hour</a:t>
                </a:r>
              </a:p>
              <a:p>
                <a:pPr marL="0" indent="0">
                  <a:buNone/>
                </a:pPr>
                <a:endParaRPr lang="en-US" dirty="0"/>
              </a:p>
              <a:p>
                <a:pPr marL="0" indent="0">
                  <a:buNone/>
                </a:pPr>
                <a:endParaRPr lang="en-US" dirty="0"/>
              </a:p>
              <a:p>
                <a:pPr marL="0" indent="0">
                  <a:buNone/>
                </a:pPr>
                <a:r>
                  <a:rPr lang="en-US" dirty="0"/>
                  <a:t>3.) 10.5 gallons per hour				4.) Answer Choice “B”</a:t>
                </a:r>
              </a:p>
              <a:p>
                <a:pPr marL="0" indent="0">
                  <a:buNone/>
                </a:pPr>
                <a:endParaRPr lang="en-US" dirty="0"/>
              </a:p>
              <a:p>
                <a:pPr marL="0" indent="0">
                  <a:buNone/>
                </a:pPr>
                <a:endParaRPr lang="en-US" dirty="0"/>
              </a:p>
              <a:p>
                <a:pPr marL="0" indent="0">
                  <a:buNone/>
                </a:pPr>
                <a:r>
                  <a:rPr lang="en-US" dirty="0"/>
                  <a:t>5.) Answer Choice “D”				6.) </a:t>
                </a:r>
                <a14:m>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 ≥ 3</m:t>
                    </m:r>
                  </m:oMath>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980"/>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583DE5ED-2091-4740-B1C9-7778BAD0ECBE}"/>
              </a:ext>
            </a:extLst>
          </p:cNvPr>
          <p:cNvCxnSpPr>
            <a:cxnSpLocks/>
          </p:cNvCxnSpPr>
          <p:nvPr/>
        </p:nvCxnSpPr>
        <p:spPr>
          <a:xfrm>
            <a:off x="6893169" y="5723206"/>
            <a:ext cx="2574388"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B094C62A-3D64-41E7-AA4E-78559A1BBA0D}"/>
              </a:ext>
            </a:extLst>
          </p:cNvPr>
          <p:cNvCxnSpPr>
            <a:cxnSpLocks/>
          </p:cNvCxnSpPr>
          <p:nvPr/>
        </p:nvCxnSpPr>
        <p:spPr>
          <a:xfrm>
            <a:off x="8074855" y="5434818"/>
            <a:ext cx="0" cy="576775"/>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91BEC01-4173-4C2D-A43A-906D8DCC78C2}"/>
              </a:ext>
            </a:extLst>
          </p:cNvPr>
          <p:cNvCxnSpPr/>
          <p:nvPr/>
        </p:nvCxnSpPr>
        <p:spPr>
          <a:xfrm>
            <a:off x="8829820" y="5434818"/>
            <a:ext cx="0" cy="576775"/>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DC4D87C5-8EDC-4341-BE27-E12EF3A5A0AB}"/>
              </a:ext>
            </a:extLst>
          </p:cNvPr>
          <p:cNvCxnSpPr>
            <a:cxnSpLocks/>
          </p:cNvCxnSpPr>
          <p:nvPr/>
        </p:nvCxnSpPr>
        <p:spPr>
          <a:xfrm>
            <a:off x="7465255" y="5439507"/>
            <a:ext cx="0" cy="576775"/>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11FC6F94-4DE8-45DB-89AB-563F0412EE34}"/>
              </a:ext>
            </a:extLst>
          </p:cNvPr>
          <p:cNvCxnSpPr/>
          <p:nvPr/>
        </p:nvCxnSpPr>
        <p:spPr>
          <a:xfrm>
            <a:off x="8823674" y="5458264"/>
            <a:ext cx="77606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63243D-B18C-490D-B26D-CCAD87A92C94}"/>
                  </a:ext>
                </a:extLst>
              </p:cNvPr>
              <p:cNvSpPr txBox="1"/>
              <p:nvPr/>
            </p:nvSpPr>
            <p:spPr>
              <a:xfrm>
                <a:off x="7180092" y="6006906"/>
                <a:ext cx="514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9" name="TextBox 8">
                <a:extLst>
                  <a:ext uri="{FF2B5EF4-FFF2-40B4-BE49-F238E27FC236}">
                    <a16:creationId xmlns:a16="http://schemas.microsoft.com/office/drawing/2014/main" id="{6763243D-B18C-490D-B26D-CCAD87A92C94}"/>
                  </a:ext>
                </a:extLst>
              </p:cNvPr>
              <p:cNvSpPr txBox="1">
                <a:spLocks noRot="1" noChangeAspect="1" noMove="1" noResize="1" noEditPoints="1" noAdjustHandles="1" noChangeArrowheads="1" noChangeShapeType="1" noTextEdit="1"/>
              </p:cNvSpPr>
              <p:nvPr/>
            </p:nvSpPr>
            <p:spPr>
              <a:xfrm>
                <a:off x="7180092" y="6006906"/>
                <a:ext cx="51405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A81A4A-CC46-4C3B-B1F8-9E8864A975F5}"/>
                  </a:ext>
                </a:extLst>
              </p:cNvPr>
              <p:cNvSpPr txBox="1"/>
              <p:nvPr/>
            </p:nvSpPr>
            <p:spPr>
              <a:xfrm>
                <a:off x="8572793" y="6039270"/>
                <a:ext cx="514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10" name="TextBox 9">
                <a:extLst>
                  <a:ext uri="{FF2B5EF4-FFF2-40B4-BE49-F238E27FC236}">
                    <a16:creationId xmlns:a16="http://schemas.microsoft.com/office/drawing/2014/main" id="{4EA81A4A-CC46-4C3B-B1F8-9E8864A975F5}"/>
                  </a:ext>
                </a:extLst>
              </p:cNvPr>
              <p:cNvSpPr txBox="1">
                <a:spLocks noRot="1" noChangeAspect="1" noMove="1" noResize="1" noEditPoints="1" noAdjustHandles="1" noChangeArrowheads="1" noChangeShapeType="1" noTextEdit="1"/>
              </p:cNvSpPr>
              <p:nvPr/>
            </p:nvSpPr>
            <p:spPr>
              <a:xfrm>
                <a:off x="8572793" y="6039270"/>
                <a:ext cx="51405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F59A7F3-DA18-4A4D-B65D-2258DA95F74C}"/>
                  </a:ext>
                </a:extLst>
              </p:cNvPr>
              <p:cNvSpPr txBox="1"/>
              <p:nvPr/>
            </p:nvSpPr>
            <p:spPr>
              <a:xfrm>
                <a:off x="7876442" y="6039270"/>
                <a:ext cx="514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1" name="TextBox 10">
                <a:extLst>
                  <a:ext uri="{FF2B5EF4-FFF2-40B4-BE49-F238E27FC236}">
                    <a16:creationId xmlns:a16="http://schemas.microsoft.com/office/drawing/2014/main" id="{FF59A7F3-DA18-4A4D-B65D-2258DA95F74C}"/>
                  </a:ext>
                </a:extLst>
              </p:cNvPr>
              <p:cNvSpPr txBox="1">
                <a:spLocks noRot="1" noChangeAspect="1" noMove="1" noResize="1" noEditPoints="1" noAdjustHandles="1" noChangeArrowheads="1" noChangeShapeType="1" noTextEdit="1"/>
              </p:cNvSpPr>
              <p:nvPr/>
            </p:nvSpPr>
            <p:spPr>
              <a:xfrm>
                <a:off x="7876442" y="6039270"/>
                <a:ext cx="514054" cy="369332"/>
              </a:xfrm>
              <a:prstGeom prst="rect">
                <a:avLst/>
              </a:prstGeom>
              <a:blipFill>
                <a:blip r:embed="rId5"/>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C3E4E660-F4CC-4135-8F7B-711627871EA5}"/>
              </a:ext>
            </a:extLst>
          </p:cNvPr>
          <p:cNvSpPr/>
          <p:nvPr/>
        </p:nvSpPr>
        <p:spPr>
          <a:xfrm>
            <a:off x="8566653" y="5519031"/>
            <a:ext cx="514043" cy="408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037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4710DA-1DB4-42E4-845A-4625DA80D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93EB496-5E4F-4B47-8558-C0BB72508298}"/>
              </a:ext>
            </a:extLst>
          </p:cNvPr>
          <p:cNvSpPr txBox="1"/>
          <p:nvPr/>
        </p:nvSpPr>
        <p:spPr>
          <a:xfrm>
            <a:off x="187569" y="413359"/>
            <a:ext cx="10902462" cy="6268795"/>
          </a:xfrm>
          <a:prstGeom prst="rect">
            <a:avLst/>
          </a:prstGeom>
        </p:spPr>
        <p:txBody>
          <a:bodyPr vert="horz" lIns="91440" tIns="45720" rIns="91440" bIns="45720" rtlCol="0">
            <a:normAutofit fontScale="92500" lnSpcReduction="10000"/>
          </a:bodyPr>
          <a:lstStyle/>
          <a:p>
            <a:pPr indent="-182880" defTabSz="914400">
              <a:spcAft>
                <a:spcPts val="600"/>
              </a:spcAft>
              <a:buClr>
                <a:schemeClr val="accent1"/>
              </a:buClr>
            </a:pPr>
            <a:r>
              <a:rPr lang="en-US" sz="2400" dirty="0">
                <a:latin typeface="+mj-lt"/>
              </a:rPr>
              <a:t>Moving on to week four!!!</a:t>
            </a:r>
          </a:p>
          <a:p>
            <a:pPr indent="-182880" defTabSz="914400">
              <a:spcAft>
                <a:spcPts val="600"/>
              </a:spcAft>
              <a:buClr>
                <a:schemeClr val="accent1"/>
              </a:buClr>
            </a:pPr>
            <a:endParaRPr lang="en-US" sz="2400" dirty="0">
              <a:latin typeface="+mj-lt"/>
            </a:endParaRPr>
          </a:p>
          <a:p>
            <a:pPr indent="-182880" defTabSz="914400">
              <a:spcAft>
                <a:spcPts val="600"/>
              </a:spcAft>
              <a:buClr>
                <a:schemeClr val="accent1"/>
              </a:buClr>
            </a:pPr>
            <a:r>
              <a:rPr lang="en-US" sz="2400" dirty="0">
                <a:latin typeface="+mj-lt"/>
              </a:rPr>
              <a:t>I want to take a second to say this to my parents AND students! I know this is uncharted territory for all of us and things have been crazy and confusing but I am SO grateful for all of those who have put in the time and effort to look over these lessons, work the problems, email me with questions, go to the school for the packets, etc. I promise the return will be so great!  </a:t>
            </a:r>
          </a:p>
          <a:p>
            <a:pPr indent="-182880" algn="ctr" defTabSz="914400">
              <a:spcAft>
                <a:spcPts val="600"/>
              </a:spcAft>
              <a:buClr>
                <a:schemeClr val="accent1"/>
              </a:buClr>
            </a:pPr>
            <a:endParaRPr lang="en-US" sz="2600" dirty="0">
              <a:latin typeface="+mj-lt"/>
            </a:endParaRPr>
          </a:p>
          <a:p>
            <a:pPr indent="-182880" algn="ctr" defTabSz="914400">
              <a:spcAft>
                <a:spcPts val="600"/>
              </a:spcAft>
              <a:buClr>
                <a:schemeClr val="accent1"/>
              </a:buClr>
            </a:pPr>
            <a:r>
              <a:rPr lang="en-US" sz="2600" dirty="0">
                <a:solidFill>
                  <a:srgbClr val="8924FF"/>
                </a:solidFill>
                <a:latin typeface="+mj-lt"/>
              </a:rPr>
              <a:t>THANK YOU!!!!</a:t>
            </a:r>
          </a:p>
          <a:p>
            <a:pPr indent="-182880" defTabSz="914400">
              <a:spcAft>
                <a:spcPts val="600"/>
              </a:spcAft>
              <a:buClr>
                <a:schemeClr val="accent1"/>
              </a:buClr>
            </a:pPr>
            <a:endParaRPr lang="en-US" sz="2400" dirty="0">
              <a:latin typeface="+mj-lt"/>
            </a:endParaRPr>
          </a:p>
          <a:p>
            <a:pPr indent="-182880" defTabSz="914400">
              <a:spcAft>
                <a:spcPts val="600"/>
              </a:spcAft>
              <a:buClr>
                <a:schemeClr val="accent1"/>
              </a:buClr>
            </a:pPr>
            <a:r>
              <a:rPr lang="en-US" sz="2400" dirty="0">
                <a:latin typeface="+mj-lt"/>
              </a:rPr>
              <a:t>This week we will be continuing with unit rate. However, we will be focusing on unit rate with graphs and tables: determining if they are proportional or not, filling in missing information, and interpreting points on the graph/table and stating what they mean in terms of the overall problem.</a:t>
            </a:r>
          </a:p>
          <a:p>
            <a:pPr indent="-182880" defTabSz="914400">
              <a:spcAft>
                <a:spcPts val="600"/>
              </a:spcAft>
              <a:buClr>
                <a:schemeClr val="accent1"/>
              </a:buClr>
            </a:pPr>
            <a:endParaRPr lang="en-US" sz="2400" dirty="0">
              <a:latin typeface="+mj-lt"/>
            </a:endParaRPr>
          </a:p>
          <a:p>
            <a:pPr indent="-182880" defTabSz="914400">
              <a:spcAft>
                <a:spcPts val="600"/>
              </a:spcAft>
              <a:buClr>
                <a:schemeClr val="accent1"/>
              </a:buClr>
            </a:pPr>
            <a:r>
              <a:rPr lang="en-US" sz="2400" dirty="0">
                <a:latin typeface="+mj-lt"/>
                <a:ea typeface="Noteworthy Light" panose="02000400000000000000" pitchFamily="2" charset="77"/>
              </a:rPr>
              <a:t>Also, there will be another PowerPoint added this week (I will send a Remind message when it is posted). I will be assigning you all practice on a program called </a:t>
            </a:r>
            <a:r>
              <a:rPr lang="en-US" sz="2400" dirty="0" err="1">
                <a:latin typeface="+mj-lt"/>
                <a:ea typeface="Noteworthy Light" panose="02000400000000000000" pitchFamily="2" charset="77"/>
              </a:rPr>
              <a:t>iReady</a:t>
            </a:r>
            <a:r>
              <a:rPr lang="en-US" sz="2400" dirty="0">
                <a:latin typeface="+mj-lt"/>
                <a:ea typeface="Noteworthy Light" panose="02000400000000000000" pitchFamily="2" charset="77"/>
              </a:rPr>
              <a:t>. That PowerPoint will tell you how to log in and find your assignments. </a:t>
            </a:r>
          </a:p>
          <a:p>
            <a:pPr indent="-182880" defTabSz="914400">
              <a:spcAft>
                <a:spcPts val="600"/>
              </a:spcAft>
              <a:buClr>
                <a:schemeClr val="accent1"/>
              </a:buClr>
            </a:pPr>
            <a:endParaRPr lang="en-US" dirty="0"/>
          </a:p>
          <a:p>
            <a:pPr indent="-182880" defTabSz="914400">
              <a:spcAft>
                <a:spcPts val="600"/>
              </a:spcAft>
              <a:buClr>
                <a:schemeClr val="accent1"/>
              </a:buClr>
            </a:pPr>
            <a:endParaRPr lang="en-US" dirty="0"/>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8545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A07F6-C7C2-4E04-871E-49E0C16B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96000" cy="6929438"/>
          </a:xfrm>
          <a:prstGeom prst="rect">
            <a:avLst/>
          </a:prstGeom>
        </p:spPr>
      </p:pic>
      <p:pic>
        <p:nvPicPr>
          <p:cNvPr id="7" name="Picture 6" descr="A picture containing person, outdoor, holding, man&#10;&#10;Description automatically generated">
            <a:extLst>
              <a:ext uri="{FF2B5EF4-FFF2-40B4-BE49-F238E27FC236}">
                <a16:creationId xmlns:a16="http://schemas.microsoft.com/office/drawing/2014/main" id="{89500DAE-0C46-443A-92FC-C7A97948D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
            <a:ext cx="6096000" cy="6858000"/>
          </a:xfrm>
          <a:prstGeom prst="rect">
            <a:avLst/>
          </a:prstGeom>
        </p:spPr>
      </p:pic>
    </p:spTree>
    <p:extLst>
      <p:ext uri="{BB962C8B-B14F-4D97-AF65-F5344CB8AC3E}">
        <p14:creationId xmlns:p14="http://schemas.microsoft.com/office/powerpoint/2010/main" val="344996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4027169" y="758952"/>
            <a:ext cx="7610621" cy="4041648"/>
          </a:xfrm>
        </p:spPr>
        <p:txBody>
          <a:bodyPr>
            <a:normAutofit/>
          </a:bodyPr>
          <a:lstStyle/>
          <a:p>
            <a:pPr algn="ctr"/>
            <a:r>
              <a:rPr lang="en-US" dirty="0">
                <a:latin typeface="Times New Roman" panose="02020603050405020304" pitchFamily="18" charset="0"/>
                <a:cs typeface="Times New Roman" panose="02020603050405020304" pitchFamily="18" charset="0"/>
              </a:rPr>
              <a:t>Week 4: April 13-17</a:t>
            </a:r>
            <a:br>
              <a:rPr lang="en-US" baseline="300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Unit Rate with Tables and Graphs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4651947" y="4800600"/>
            <a:ext cx="6323520" cy="1691640"/>
          </a:xfrm>
        </p:spPr>
        <p:txBody>
          <a:bodyPr>
            <a:normAutofit/>
          </a:bodyPr>
          <a:lstStyle/>
          <a:p>
            <a:pPr algn="ctr"/>
            <a:r>
              <a:rPr lang="en-US" dirty="0">
                <a:latin typeface="Times New Roman" panose="02020603050405020304" pitchFamily="18" charset="0"/>
                <a:cs typeface="Times New Roman" panose="02020603050405020304" pitchFamily="18" charset="0"/>
              </a:rPr>
              <a:t>DCMS 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Math</a:t>
            </a:r>
          </a:p>
          <a:p>
            <a:pPr algn="ctr"/>
            <a:r>
              <a:rPr lang="en-US" dirty="0">
                <a:latin typeface="Times New Roman" panose="02020603050405020304" pitchFamily="18" charset="0"/>
                <a:cs typeface="Times New Roman" panose="02020603050405020304" pitchFamily="18" charset="0"/>
              </a:rPr>
              <a:t>April 2020</a:t>
            </a:r>
          </a:p>
        </p:txBody>
      </p:sp>
      <p:sp>
        <p:nvSpPr>
          <p:cNvPr id="8" name="Rectangle 7">
            <a:extLst>
              <a:ext uri="{FF2B5EF4-FFF2-40B4-BE49-F238E27FC236}">
                <a16:creationId xmlns:a16="http://schemas.microsoft.com/office/drawing/2014/main" id="{A0F80B31-D942-4321-A7CC-3FF24C30A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683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DE213B-0A4F-4E9E-9153-8B0C2D046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969" y="0"/>
            <a:ext cx="457200" cy="6858000"/>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373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D0F804-8E17-4F2A-81C2-F476E64A8039}"/>
              </a:ext>
            </a:extLst>
          </p:cNvPr>
          <p:cNvSpPr txBox="1"/>
          <p:nvPr/>
        </p:nvSpPr>
        <p:spPr>
          <a:xfrm>
            <a:off x="556591" y="278295"/>
            <a:ext cx="10389704" cy="1015663"/>
          </a:xfrm>
          <a:prstGeom prst="rect">
            <a:avLst/>
          </a:prstGeom>
          <a:noFill/>
          <a:ln>
            <a:solidFill>
              <a:srgbClr val="00206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Standard Breakdown: Students need to be able to compute unit rate and determine if a relationship is proportional given a real-world scenario.</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27DE771-FE63-4BFA-8027-62399388AFFB}"/>
              </a:ext>
            </a:extLst>
          </p:cNvPr>
          <p:cNvSpPr txBox="1"/>
          <p:nvPr/>
        </p:nvSpPr>
        <p:spPr>
          <a:xfrm>
            <a:off x="281354" y="1603717"/>
            <a:ext cx="10256978" cy="3139321"/>
          </a:xfrm>
          <a:prstGeom prst="rect">
            <a:avLst/>
          </a:prstGeom>
          <a:noFill/>
        </p:spPr>
        <p:txBody>
          <a:bodyPr wrap="square" rtlCol="0">
            <a:spAutoFit/>
          </a:bodyPr>
          <a:lstStyle/>
          <a:p>
            <a:r>
              <a:rPr lang="en-US" dirty="0"/>
              <a:t>Example: </a:t>
            </a:r>
          </a:p>
          <a:p>
            <a:r>
              <a:rPr lang="en-US" dirty="0"/>
              <a:t>  A skydiver </a:t>
            </a:r>
            <a:r>
              <a:rPr lang="en-US" dirty="0">
                <a:highlight>
                  <a:srgbClr val="FFFF00"/>
                </a:highlight>
              </a:rPr>
              <a:t>falls 144 feet in 3 seconds</a:t>
            </a:r>
            <a:r>
              <a:rPr lang="en-US" dirty="0"/>
              <a:t>. How far do they fall in 1 second?</a:t>
            </a:r>
          </a:p>
          <a:p>
            <a:endParaRPr lang="en-US" dirty="0"/>
          </a:p>
          <a:p>
            <a:endParaRPr lang="en-US" dirty="0"/>
          </a:p>
          <a:p>
            <a:r>
              <a:rPr lang="en-US" dirty="0"/>
              <a:t>	Step 1: find the important information—</a:t>
            </a:r>
          </a:p>
          <a:p>
            <a:r>
              <a:rPr lang="en-US" dirty="0"/>
              <a:t>		144 feet in 3 seconds</a:t>
            </a:r>
          </a:p>
          <a:p>
            <a:endParaRPr lang="en-US" dirty="0"/>
          </a:p>
          <a:p>
            <a:r>
              <a:rPr lang="en-US" dirty="0"/>
              <a:t>	Step 2: figure out what the question is asking you—</a:t>
            </a:r>
          </a:p>
          <a:p>
            <a:r>
              <a:rPr lang="en-US" dirty="0"/>
              <a:t>		How far will they fall in 1 second? (Unit Rate is ONE of something)</a:t>
            </a:r>
          </a:p>
          <a:p>
            <a:endParaRPr lang="en-US" dirty="0"/>
          </a:p>
          <a:p>
            <a:r>
              <a:rPr lang="en-US" dirty="0"/>
              <a:t>	Step 3: set up your ratio to find the unit rate—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1436DD-E535-45F4-82CF-3BC2280483CA}"/>
                  </a:ext>
                </a:extLst>
              </p:cNvPr>
              <p:cNvSpPr txBox="1"/>
              <p:nvPr/>
            </p:nvSpPr>
            <p:spPr>
              <a:xfrm>
                <a:off x="1397391" y="4944807"/>
                <a:ext cx="3263704" cy="6189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144 </m:t>
                          </m:r>
                          <m:r>
                            <a:rPr lang="en-US" b="0" i="1" smtClean="0">
                              <a:latin typeface="Cambria Math" panose="02040503050406030204" pitchFamily="18" charset="0"/>
                            </a:rPr>
                            <m:t>𝑓𝑒𝑒𝑡</m:t>
                          </m:r>
                        </m:num>
                        <m:den>
                          <m:r>
                            <a:rPr lang="en-US" b="0" i="1" smtClean="0">
                              <a:latin typeface="Cambria Math" panose="02040503050406030204" pitchFamily="18" charset="0"/>
                            </a:rPr>
                            <m:t>3 </m:t>
                          </m:r>
                          <m:r>
                            <a:rPr lang="en-US" b="0" i="1" smtClean="0">
                              <a:latin typeface="Cambria Math" panose="02040503050406030204" pitchFamily="18" charset="0"/>
                            </a:rPr>
                            <m:t>𝑠𝑒𝑐𝑜𝑛𝑑𝑠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𝑓𝑒𝑒𝑡</m:t>
                          </m:r>
                        </m:num>
                        <m:den>
                          <m:r>
                            <a:rPr lang="en-US" b="0" i="1" smtClean="0">
                              <a:latin typeface="Cambria Math" panose="02040503050406030204" pitchFamily="18" charset="0"/>
                            </a:rPr>
                            <m:t>1 </m:t>
                          </m:r>
                          <m:r>
                            <a:rPr lang="en-US" b="0" i="1" smtClean="0">
                              <a:latin typeface="Cambria Math" panose="02040503050406030204" pitchFamily="18" charset="0"/>
                            </a:rPr>
                            <m:t>𝑠𝑒𝑐𝑜𝑛𝑑</m:t>
                          </m:r>
                        </m:den>
                      </m:f>
                    </m:oMath>
                  </m:oMathPara>
                </a14:m>
                <a:endParaRPr lang="en-US" dirty="0"/>
              </a:p>
            </p:txBody>
          </p:sp>
        </mc:Choice>
        <mc:Fallback xmlns="">
          <p:sp>
            <p:nvSpPr>
              <p:cNvPr id="3" name="TextBox 2">
                <a:extLst>
                  <a:ext uri="{FF2B5EF4-FFF2-40B4-BE49-F238E27FC236}">
                    <a16:creationId xmlns:a16="http://schemas.microsoft.com/office/drawing/2014/main" id="{BA1436DD-E535-45F4-82CF-3BC2280483CA}"/>
                  </a:ext>
                </a:extLst>
              </p:cNvPr>
              <p:cNvSpPr txBox="1">
                <a:spLocks noRot="1" noChangeAspect="1" noMove="1" noResize="1" noEditPoints="1" noAdjustHandles="1" noChangeArrowheads="1" noChangeShapeType="1" noTextEdit="1"/>
              </p:cNvSpPr>
              <p:nvPr/>
            </p:nvSpPr>
            <p:spPr>
              <a:xfrm>
                <a:off x="1397391" y="4944807"/>
                <a:ext cx="3263704" cy="618952"/>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4C6BAC1-DC7F-4845-B86D-60DD0A10B480}"/>
              </a:ext>
            </a:extLst>
          </p:cNvPr>
          <p:cNvSpPr txBox="1"/>
          <p:nvPr/>
        </p:nvSpPr>
        <p:spPr>
          <a:xfrm>
            <a:off x="5216772" y="4862077"/>
            <a:ext cx="3953021" cy="369332"/>
          </a:xfrm>
          <a:prstGeom prst="rect">
            <a:avLst/>
          </a:prstGeom>
          <a:noFill/>
        </p:spPr>
        <p:txBody>
          <a:bodyPr wrap="square" rtlCol="0">
            <a:spAutoFit/>
          </a:bodyPr>
          <a:lstStyle/>
          <a:p>
            <a:r>
              <a:rPr lang="en-US" dirty="0"/>
              <a:t>Cross multiply.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DC6BAD-7C56-441D-A460-59A30791DB66}"/>
                  </a:ext>
                </a:extLst>
              </p:cNvPr>
              <p:cNvSpPr txBox="1"/>
              <p:nvPr/>
            </p:nvSpPr>
            <p:spPr>
              <a:xfrm>
                <a:off x="5409843" y="5129473"/>
                <a:ext cx="46907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144 </m:t>
                      </m:r>
                      <m:r>
                        <a:rPr lang="en-US" b="0" i="1" smtClean="0">
                          <a:latin typeface="Cambria Math" panose="02040503050406030204" pitchFamily="18" charset="0"/>
                        </a:rPr>
                        <m:t>𝑓𝑒𝑒𝑡</m:t>
                      </m:r>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𝑠𝑒𝑐𝑜𝑛𝑑</m:t>
                      </m:r>
                      <m:r>
                        <a:rPr lang="en-US" b="0" i="1" smtClean="0">
                          <a:latin typeface="Cambria Math" panose="02040503050406030204" pitchFamily="18" charset="0"/>
                          <a:ea typeface="Cambria Math" panose="02040503050406030204" pitchFamily="18" charset="0"/>
                        </a:rPr>
                        <m:t>=3 </m:t>
                      </m:r>
                      <m:r>
                        <a:rPr lang="en-US" b="0" i="1" smtClean="0">
                          <a:latin typeface="Cambria Math" panose="02040503050406030204" pitchFamily="18" charset="0"/>
                          <a:ea typeface="Cambria Math" panose="02040503050406030204" pitchFamily="18" charset="0"/>
                        </a:rPr>
                        <m:t>𝑠𝑒𝑐𝑜𝑛𝑑𝑠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𝑓𝑒𝑒𝑡</m:t>
                      </m:r>
                      <m:r>
                        <a:rPr lang="en-US" b="0" i="1" smtClean="0">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5" name="TextBox 4">
                <a:extLst>
                  <a:ext uri="{FF2B5EF4-FFF2-40B4-BE49-F238E27FC236}">
                    <a16:creationId xmlns:a16="http://schemas.microsoft.com/office/drawing/2014/main" id="{90DC6BAD-7C56-441D-A460-59A30791DB66}"/>
                  </a:ext>
                </a:extLst>
              </p:cNvPr>
              <p:cNvSpPr txBox="1">
                <a:spLocks noRot="1" noChangeAspect="1" noMove="1" noResize="1" noEditPoints="1" noAdjustHandles="1" noChangeArrowheads="1" noChangeShapeType="1" noTextEdit="1"/>
              </p:cNvSpPr>
              <p:nvPr/>
            </p:nvSpPr>
            <p:spPr>
              <a:xfrm>
                <a:off x="5409843" y="5129473"/>
                <a:ext cx="4690760" cy="369332"/>
              </a:xfrm>
              <a:prstGeom prst="rect">
                <a:avLst/>
              </a:prstGeom>
              <a:blipFill>
                <a:blip r:embed="rId4"/>
                <a:stretch>
                  <a:fillRect b="-1639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DEECEF6-F98C-4262-A1AA-CB7FC2F3A4D4}"/>
              </a:ext>
            </a:extLst>
          </p:cNvPr>
          <p:cNvSpPr txBox="1"/>
          <p:nvPr/>
        </p:nvSpPr>
        <p:spPr>
          <a:xfrm>
            <a:off x="5216771" y="5503613"/>
            <a:ext cx="3953021" cy="369332"/>
          </a:xfrm>
          <a:prstGeom prst="rect">
            <a:avLst/>
          </a:prstGeom>
          <a:noFill/>
        </p:spPr>
        <p:txBody>
          <a:bodyPr wrap="square" rtlCol="0">
            <a:spAutoFit/>
          </a:bodyPr>
          <a:lstStyle/>
          <a:p>
            <a:r>
              <a:rPr lang="en-US" dirty="0"/>
              <a:t>Simplify.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41C981E-DB9C-435C-9B06-B0C929645A3F}"/>
                  </a:ext>
                </a:extLst>
              </p:cNvPr>
              <p:cNvSpPr txBox="1"/>
              <p:nvPr/>
            </p:nvSpPr>
            <p:spPr>
              <a:xfrm>
                <a:off x="5409843" y="5727323"/>
                <a:ext cx="46907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144</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9" name="TextBox 8">
                <a:extLst>
                  <a:ext uri="{FF2B5EF4-FFF2-40B4-BE49-F238E27FC236}">
                    <a16:creationId xmlns:a16="http://schemas.microsoft.com/office/drawing/2014/main" id="{241C981E-DB9C-435C-9B06-B0C929645A3F}"/>
                  </a:ext>
                </a:extLst>
              </p:cNvPr>
              <p:cNvSpPr txBox="1">
                <a:spLocks noRot="1" noChangeAspect="1" noMove="1" noResize="1" noEditPoints="1" noAdjustHandles="1" noChangeArrowheads="1" noChangeShapeType="1" noTextEdit="1"/>
              </p:cNvSpPr>
              <p:nvPr/>
            </p:nvSpPr>
            <p:spPr>
              <a:xfrm>
                <a:off x="5409843" y="5727323"/>
                <a:ext cx="4690760" cy="369332"/>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B401F96-1F2F-4414-A374-AF4F0E206ED9}"/>
              </a:ext>
            </a:extLst>
          </p:cNvPr>
          <p:cNvSpPr txBox="1"/>
          <p:nvPr/>
        </p:nvSpPr>
        <p:spPr>
          <a:xfrm>
            <a:off x="5216771" y="6074714"/>
            <a:ext cx="5502811" cy="369332"/>
          </a:xfrm>
          <a:prstGeom prst="rect">
            <a:avLst/>
          </a:prstGeom>
          <a:noFill/>
        </p:spPr>
        <p:txBody>
          <a:bodyPr wrap="square" rtlCol="0">
            <a:spAutoFit/>
          </a:bodyPr>
          <a:lstStyle/>
          <a:p>
            <a:r>
              <a:rPr lang="en-US" dirty="0"/>
              <a:t>Divide each side by 3 to find the unit rate.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2BB80DC-69B2-469B-B9AE-C003D948BA3B}"/>
                  </a:ext>
                </a:extLst>
              </p:cNvPr>
              <p:cNvSpPr txBox="1"/>
              <p:nvPr/>
            </p:nvSpPr>
            <p:spPr>
              <a:xfrm>
                <a:off x="5409843" y="6422105"/>
                <a:ext cx="46907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=48 </m:t>
                      </m:r>
                      <m:r>
                        <a:rPr lang="en-US" b="0" i="1" smtClean="0">
                          <a:latin typeface="Cambria Math" panose="02040503050406030204" pitchFamily="18" charset="0"/>
                        </a:rPr>
                        <m:t>𝑓𝑒𝑒𝑡</m:t>
                      </m:r>
                      <m:r>
                        <a:rPr lang="en-US" b="0" i="1" smtClean="0">
                          <a:latin typeface="Cambria Math" panose="02040503050406030204" pitchFamily="18" charset="0"/>
                        </a:rPr>
                        <m:t> </m:t>
                      </m:r>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𝑠𝑒𝑐𝑜𝑛𝑑</m:t>
                      </m:r>
                    </m:oMath>
                  </m:oMathPara>
                </a14:m>
                <a:endParaRPr lang="en-US" dirty="0"/>
              </a:p>
            </p:txBody>
          </p:sp>
        </mc:Choice>
        <mc:Fallback xmlns="">
          <p:sp>
            <p:nvSpPr>
              <p:cNvPr id="11" name="TextBox 10">
                <a:extLst>
                  <a:ext uri="{FF2B5EF4-FFF2-40B4-BE49-F238E27FC236}">
                    <a16:creationId xmlns:a16="http://schemas.microsoft.com/office/drawing/2014/main" id="{42BB80DC-69B2-469B-B9AE-C003D948BA3B}"/>
                  </a:ext>
                </a:extLst>
              </p:cNvPr>
              <p:cNvSpPr txBox="1">
                <a:spLocks noRot="1" noChangeAspect="1" noMove="1" noResize="1" noEditPoints="1" noAdjustHandles="1" noChangeArrowheads="1" noChangeShapeType="1" noTextEdit="1"/>
              </p:cNvSpPr>
              <p:nvPr/>
            </p:nvSpPr>
            <p:spPr>
              <a:xfrm>
                <a:off x="5409843" y="6422105"/>
                <a:ext cx="4690760" cy="369332"/>
              </a:xfrm>
              <a:prstGeom prst="rect">
                <a:avLst/>
              </a:prstGeom>
              <a:blipFill>
                <a:blip r:embed="rId6"/>
                <a:stretch>
                  <a:fillRect b="-16393"/>
                </a:stretch>
              </a:blipFill>
            </p:spPr>
            <p:txBody>
              <a:bodyPr/>
              <a:lstStyle/>
              <a:p>
                <a:r>
                  <a:rPr lang="en-US">
                    <a:noFill/>
                  </a:rPr>
                  <a:t> </a:t>
                </a:r>
              </a:p>
            </p:txBody>
          </p:sp>
        </mc:Fallback>
      </mc:AlternateContent>
    </p:spTree>
    <p:extLst>
      <p:ext uri="{BB962C8B-B14F-4D97-AF65-F5344CB8AC3E}">
        <p14:creationId xmlns:p14="http://schemas.microsoft.com/office/powerpoint/2010/main" val="184056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122D51-9578-4F45-BE2D-EF3A578B80E7}"/>
              </a:ext>
            </a:extLst>
          </p:cNvPr>
          <p:cNvSpPr txBox="1"/>
          <p:nvPr/>
        </p:nvSpPr>
        <p:spPr>
          <a:xfrm>
            <a:off x="450574" y="177722"/>
            <a:ext cx="10614992" cy="984885"/>
          </a:xfrm>
          <a:prstGeom prst="rect">
            <a:avLst/>
          </a:prstGeom>
          <a:noFill/>
          <a:ln>
            <a:solidFill>
              <a:srgbClr val="00206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Standard Breakdown: Students need to be able to find the unit rate of two quantities (or more) and determine if they are proportional. This includes word problems, tables, equations, and graphs.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026" name="Picture 2" descr="Graphing proportional relationships">
            <a:extLst>
              <a:ext uri="{FF2B5EF4-FFF2-40B4-BE49-F238E27FC236}">
                <a16:creationId xmlns:a16="http://schemas.microsoft.com/office/drawing/2014/main" id="{94944D98-220C-4DF8-9D28-ECC5CA807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4" y="1564444"/>
            <a:ext cx="2728724" cy="2917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49591D-101A-48FF-BE0A-70E91DDB0A29}"/>
              </a:ext>
            </a:extLst>
          </p:cNvPr>
          <p:cNvSpPr txBox="1"/>
          <p:nvPr/>
        </p:nvSpPr>
        <p:spPr>
          <a:xfrm>
            <a:off x="196947" y="4732549"/>
            <a:ext cx="3615397" cy="1477328"/>
          </a:xfrm>
          <a:prstGeom prst="rect">
            <a:avLst/>
          </a:prstGeom>
          <a:noFill/>
        </p:spPr>
        <p:txBody>
          <a:bodyPr wrap="square" rtlCol="0">
            <a:spAutoFit/>
          </a:bodyPr>
          <a:lstStyle/>
          <a:p>
            <a:r>
              <a:rPr lang="en-US" dirty="0"/>
              <a:t>For a graph to be proportional:</a:t>
            </a:r>
          </a:p>
          <a:p>
            <a:pPr marL="285750" indent="-285750">
              <a:buFont typeface="Arial" panose="020B0604020202020204" pitchFamily="34" charset="0"/>
              <a:buChar char="•"/>
            </a:pPr>
            <a:r>
              <a:rPr lang="en-US" dirty="0"/>
              <a:t>Must start at (0,0)</a:t>
            </a:r>
          </a:p>
          <a:p>
            <a:pPr marL="285750" indent="-285750">
              <a:buFont typeface="Arial" panose="020B0604020202020204" pitchFamily="34" charset="0"/>
              <a:buChar char="•"/>
            </a:pPr>
            <a:r>
              <a:rPr lang="en-US" dirty="0"/>
              <a:t>Must be positive</a:t>
            </a:r>
          </a:p>
          <a:p>
            <a:pPr marL="285750" indent="-285750">
              <a:buFont typeface="Arial" panose="020B0604020202020204" pitchFamily="34" charset="0"/>
              <a:buChar char="•"/>
            </a:pPr>
            <a:r>
              <a:rPr lang="en-US" dirty="0"/>
              <a:t>Must be a straight line</a:t>
            </a:r>
          </a:p>
          <a:p>
            <a:pPr marL="285750" indent="-285750">
              <a:buFont typeface="Arial" panose="020B0604020202020204" pitchFamily="34" charset="0"/>
              <a:buChar char="•"/>
            </a:pPr>
            <a:r>
              <a:rPr lang="en-US" dirty="0"/>
              <a:t>Must go up at a constant rate</a:t>
            </a:r>
          </a:p>
        </p:txBody>
      </p:sp>
      <p:pic>
        <p:nvPicPr>
          <p:cNvPr id="1030" name="Picture 6" descr="Proportions - MathBitsNotebook(Jr)">
            <a:extLst>
              <a:ext uri="{FF2B5EF4-FFF2-40B4-BE49-F238E27FC236}">
                <a16:creationId xmlns:a16="http://schemas.microsoft.com/office/drawing/2014/main" id="{EC72D20D-6746-4D76-AD27-1561D29FD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060" y="1957004"/>
            <a:ext cx="2328291" cy="213222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884478A-A84C-43D0-939F-406D0702D794}"/>
              </a:ext>
            </a:extLst>
          </p:cNvPr>
          <p:cNvSpPr txBox="1"/>
          <p:nvPr/>
        </p:nvSpPr>
        <p:spPr>
          <a:xfrm>
            <a:off x="4119489" y="4732549"/>
            <a:ext cx="3615397" cy="1200329"/>
          </a:xfrm>
          <a:prstGeom prst="rect">
            <a:avLst/>
          </a:prstGeom>
          <a:noFill/>
        </p:spPr>
        <p:txBody>
          <a:bodyPr wrap="square" rtlCol="0">
            <a:spAutoFit/>
          </a:bodyPr>
          <a:lstStyle/>
          <a:p>
            <a:r>
              <a:rPr lang="en-US" dirty="0"/>
              <a:t>For a table to be proportional:</a:t>
            </a:r>
          </a:p>
          <a:p>
            <a:pPr marL="285750" indent="-285750">
              <a:buFont typeface="Arial" panose="020B0604020202020204" pitchFamily="34" charset="0"/>
              <a:buChar char="•"/>
            </a:pPr>
            <a:r>
              <a:rPr lang="en-US" dirty="0"/>
              <a:t>Must have a COP—meaning all values MUST go up at the same rate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872248-4DDE-4EF1-BF0F-B4B65ABF1164}"/>
                  </a:ext>
                </a:extLst>
              </p:cNvPr>
              <p:cNvSpPr txBox="1"/>
              <p:nvPr/>
            </p:nvSpPr>
            <p:spPr>
              <a:xfrm>
                <a:off x="8510953" y="2730728"/>
                <a:ext cx="232829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𝑦</m:t>
                      </m:r>
                      <m:r>
                        <a:rPr lang="en-US" sz="3200" b="0" i="1" smtClean="0">
                          <a:latin typeface="Cambria Math" panose="02040503050406030204" pitchFamily="18" charset="0"/>
                        </a:rPr>
                        <m:t>=</m:t>
                      </m:r>
                      <m:r>
                        <a:rPr lang="en-US" sz="3200" b="0" i="1" smtClean="0">
                          <a:latin typeface="Cambria Math" panose="02040503050406030204" pitchFamily="18" charset="0"/>
                        </a:rPr>
                        <m:t>𝑘𝑥</m:t>
                      </m:r>
                    </m:oMath>
                  </m:oMathPara>
                </a14:m>
                <a:endParaRPr lang="en-US" sz="3200" dirty="0"/>
              </a:p>
            </p:txBody>
          </p:sp>
        </mc:Choice>
        <mc:Fallback xmlns="">
          <p:sp>
            <p:nvSpPr>
              <p:cNvPr id="3" name="TextBox 2">
                <a:extLst>
                  <a:ext uri="{FF2B5EF4-FFF2-40B4-BE49-F238E27FC236}">
                    <a16:creationId xmlns:a16="http://schemas.microsoft.com/office/drawing/2014/main" id="{AE872248-4DDE-4EF1-BF0F-B4B65ABF1164}"/>
                  </a:ext>
                </a:extLst>
              </p:cNvPr>
              <p:cNvSpPr txBox="1">
                <a:spLocks noRot="1" noChangeAspect="1" noMove="1" noResize="1" noEditPoints="1" noAdjustHandles="1" noChangeArrowheads="1" noChangeShapeType="1" noTextEdit="1"/>
              </p:cNvSpPr>
              <p:nvPr/>
            </p:nvSpPr>
            <p:spPr>
              <a:xfrm>
                <a:off x="8510953" y="2730728"/>
                <a:ext cx="2328291" cy="584775"/>
              </a:xfrm>
              <a:prstGeom prst="rect">
                <a:avLst/>
              </a:prstGeom>
              <a:blipFill>
                <a:blip r:embed="rId4"/>
                <a:stretch>
                  <a:fillRect/>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37BE7DFC-C55B-4E2F-9275-B7E963DB1C57}"/>
              </a:ext>
            </a:extLst>
          </p:cNvPr>
          <p:cNvSpPr txBox="1"/>
          <p:nvPr/>
        </p:nvSpPr>
        <p:spPr>
          <a:xfrm>
            <a:off x="7734886" y="4481789"/>
            <a:ext cx="3615397" cy="2308324"/>
          </a:xfrm>
          <a:prstGeom prst="rect">
            <a:avLst/>
          </a:prstGeom>
          <a:noFill/>
        </p:spPr>
        <p:txBody>
          <a:bodyPr wrap="square" rtlCol="0">
            <a:spAutoFit/>
          </a:bodyPr>
          <a:lstStyle/>
          <a:p>
            <a:r>
              <a:rPr lang="en-US" dirty="0"/>
              <a:t>For an equation to be proportional:</a:t>
            </a:r>
          </a:p>
          <a:p>
            <a:pPr marL="285750" indent="-285750">
              <a:buFont typeface="Arial" panose="020B0604020202020204" pitchFamily="34" charset="0"/>
              <a:buChar char="•"/>
            </a:pPr>
            <a:r>
              <a:rPr lang="en-US" dirty="0"/>
              <a:t>It must be in the format above</a:t>
            </a:r>
          </a:p>
          <a:p>
            <a:pPr marL="285750" indent="-285750">
              <a:buFont typeface="Arial" panose="020B0604020202020204" pitchFamily="34" charset="0"/>
              <a:buChar char="•"/>
            </a:pPr>
            <a:r>
              <a:rPr lang="en-US" dirty="0"/>
              <a:t>If it has anything added or subtracted from it, the equation is NON-PROPORTIONAL</a:t>
            </a:r>
          </a:p>
        </p:txBody>
      </p:sp>
    </p:spTree>
    <p:extLst>
      <p:ext uri="{BB962C8B-B14F-4D97-AF65-F5344CB8AC3E}">
        <p14:creationId xmlns:p14="http://schemas.microsoft.com/office/powerpoint/2010/main" val="19391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8C91B6-602E-4FDB-992B-7B589C4DD277}"/>
              </a:ext>
            </a:extLst>
          </p:cNvPr>
          <p:cNvSpPr txBox="1"/>
          <p:nvPr/>
        </p:nvSpPr>
        <p:spPr>
          <a:xfrm>
            <a:off x="424070" y="371061"/>
            <a:ext cx="10707756" cy="707886"/>
          </a:xfrm>
          <a:prstGeom prst="rect">
            <a:avLst/>
          </a:prstGeom>
          <a:noFill/>
          <a:ln>
            <a:solidFill>
              <a:srgbClr val="00206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Standard Breakdown: Students need to be able to determine what any specific point on the graph represents in terms of the problem.</a:t>
            </a:r>
          </a:p>
        </p:txBody>
      </p:sp>
      <p:pic>
        <p:nvPicPr>
          <p:cNvPr id="2050" name="Picture 2" descr="Proportional Relationships Practice - MathBitsNotebook (Jr)">
            <a:extLst>
              <a:ext uri="{FF2B5EF4-FFF2-40B4-BE49-F238E27FC236}">
                <a16:creationId xmlns:a16="http://schemas.microsoft.com/office/drawing/2014/main" id="{2035252C-602B-44D4-8FAE-2877243B5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33" y="1536017"/>
            <a:ext cx="4448834" cy="4404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50FFFE-0876-43B5-B80C-424F911A038F}"/>
              </a:ext>
            </a:extLst>
          </p:cNvPr>
          <p:cNvSpPr txBox="1"/>
          <p:nvPr/>
        </p:nvSpPr>
        <p:spPr>
          <a:xfrm>
            <a:off x="4801365" y="1693486"/>
            <a:ext cx="6330461" cy="4247317"/>
          </a:xfrm>
          <a:prstGeom prst="rect">
            <a:avLst/>
          </a:prstGeom>
          <a:noFill/>
        </p:spPr>
        <p:txBody>
          <a:bodyPr wrap="square" rtlCol="0">
            <a:spAutoFit/>
          </a:bodyPr>
          <a:lstStyle/>
          <a:p>
            <a:r>
              <a:rPr lang="en-US" dirty="0"/>
              <a:t>What does the point (3,2) represent on the graph?</a:t>
            </a:r>
          </a:p>
          <a:p>
            <a:endParaRPr lang="en-US" dirty="0"/>
          </a:p>
          <a:p>
            <a:r>
              <a:rPr lang="en-US" dirty="0"/>
              <a:t>	That for every three minutes that has passed, the person can run 2 laps.</a:t>
            </a:r>
          </a:p>
          <a:p>
            <a:endParaRPr lang="en-US" dirty="0"/>
          </a:p>
          <a:p>
            <a:endParaRPr lang="en-US" dirty="0"/>
          </a:p>
          <a:p>
            <a:r>
              <a:rPr lang="en-US" dirty="0"/>
              <a:t>What does the point (6,4) represent on the graph?</a:t>
            </a:r>
          </a:p>
          <a:p>
            <a:r>
              <a:rPr lang="en-US" dirty="0"/>
              <a:t>	</a:t>
            </a:r>
          </a:p>
          <a:p>
            <a:r>
              <a:rPr lang="en-US" dirty="0"/>
              <a:t>	That for every six minutes that has passed, the person can run 4 laps.</a:t>
            </a:r>
          </a:p>
          <a:p>
            <a:endParaRPr lang="en-US" dirty="0"/>
          </a:p>
          <a:p>
            <a:r>
              <a:rPr lang="en-US" dirty="0"/>
              <a:t>What does the pint (9,6) represent on the graph?</a:t>
            </a:r>
          </a:p>
          <a:p>
            <a:r>
              <a:rPr lang="en-US" dirty="0"/>
              <a:t>	</a:t>
            </a:r>
          </a:p>
          <a:p>
            <a:r>
              <a:rPr lang="en-US" dirty="0"/>
              <a:t>	That for every 9 minutes that has passed, the person can run 6 laps.</a:t>
            </a:r>
          </a:p>
        </p:txBody>
      </p:sp>
      <p:cxnSp>
        <p:nvCxnSpPr>
          <p:cNvPr id="4" name="Straight Connector 3">
            <a:extLst>
              <a:ext uri="{FF2B5EF4-FFF2-40B4-BE49-F238E27FC236}">
                <a16:creationId xmlns:a16="http://schemas.microsoft.com/office/drawing/2014/main" id="{9EA2B353-17D3-4531-92D3-671FC95A1F8E}"/>
              </a:ext>
            </a:extLst>
          </p:cNvPr>
          <p:cNvCxnSpPr/>
          <p:nvPr/>
        </p:nvCxnSpPr>
        <p:spPr>
          <a:xfrm>
            <a:off x="4797083" y="3010486"/>
            <a:ext cx="6334743"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9643889-846B-4BE0-B2F0-AD96DDAC88F4}"/>
              </a:ext>
            </a:extLst>
          </p:cNvPr>
          <p:cNvCxnSpPr/>
          <p:nvPr/>
        </p:nvCxnSpPr>
        <p:spPr>
          <a:xfrm>
            <a:off x="4797083" y="4710332"/>
            <a:ext cx="633474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927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85C2-96A5-496D-9A58-EF529E7B2ECF}"/>
              </a:ext>
            </a:extLst>
          </p:cNvPr>
          <p:cNvSpPr>
            <a:spLocks noGrp="1"/>
          </p:cNvSpPr>
          <p:nvPr>
            <p:ph type="title"/>
          </p:nvPr>
        </p:nvSpPr>
        <p:spPr>
          <a:xfrm>
            <a:off x="283265" y="-441731"/>
            <a:ext cx="10206559" cy="1325562"/>
          </a:xfrm>
        </p:spPr>
        <p:txBody>
          <a:bodyPr>
            <a:normAutofit/>
          </a:bodyPr>
          <a:lstStyle/>
          <a:p>
            <a:r>
              <a:rPr lang="en-US" dirty="0">
                <a:solidFill>
                  <a:schemeClr val="tx1">
                    <a:lumMod val="95000"/>
                    <a:lumOff val="5000"/>
                  </a:schemeClr>
                </a:solidFill>
                <a:latin typeface="Times New Roman" panose="02020603050405020304" pitchFamily="18" charset="0"/>
                <a:cs typeface="Times New Roman" panose="02020603050405020304" pitchFamily="18" charset="0"/>
              </a:rPr>
              <a:t>Where does this come in for 8</a:t>
            </a:r>
            <a:r>
              <a:rPr lang="en-US" baseline="30000" dirty="0">
                <a:solidFill>
                  <a:schemeClr val="tx1">
                    <a:lumMod val="95000"/>
                    <a:lumOff val="5000"/>
                  </a:schemeClr>
                </a:solidFill>
                <a:latin typeface="Times New Roman" panose="02020603050405020304" pitchFamily="18" charset="0"/>
                <a:cs typeface="Times New Roman" panose="02020603050405020304" pitchFamily="18" charset="0"/>
              </a:rPr>
              <a:t>th</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grade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7546F7-577B-4CD0-B1B9-5FAAD531995F}"/>
                  </a:ext>
                </a:extLst>
              </p:cNvPr>
              <p:cNvSpPr>
                <a:spLocks noGrp="1"/>
              </p:cNvSpPr>
              <p:nvPr>
                <p:ph idx="1"/>
              </p:nvPr>
            </p:nvSpPr>
            <p:spPr>
              <a:xfrm>
                <a:off x="283265" y="883831"/>
                <a:ext cx="10663031" cy="5753119"/>
              </a:xfrm>
            </p:spPr>
            <p:txBody>
              <a:bodyPr>
                <a:normAutofit/>
              </a:bodyPr>
              <a:lstStyle/>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8.EE.5 &amp; 6: Understand the connections between proportional relationships, lines, and linear equations. </a:t>
                </a:r>
              </a:p>
              <a:p>
                <a:pPr lvl="2"/>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Graph proportional relationships on an x,y coordinate grid and understand that the unit rate of the information is the slope.</a:t>
                </a:r>
              </a:p>
              <a:p>
                <a:pPr lvl="2"/>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Compare unit rates/slopes to each other</a:t>
                </a:r>
              </a:p>
              <a:p>
                <a:pPr lvl="2"/>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Use similar triangles to explain why slope, m, is the same between two points on a non-vertical line </a:t>
                </a:r>
              </a:p>
              <a:p>
                <a:pPr lvl="2"/>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Derive the equation </a:t>
                </a:r>
                <a14:m>
                  <m:oMath xmlns:m="http://schemas.openxmlformats.org/officeDocument/2006/math">
                    <m:r>
                      <a:rPr lang="en-US" sz="2000" b="0" i="1" smtClean="0">
                        <a:solidFill>
                          <a:schemeClr val="tx1">
                            <a:lumMod val="95000"/>
                            <a:lumOff val="5000"/>
                          </a:schemeClr>
                        </a:solidFill>
                        <a:latin typeface="Cambria Math" panose="02040503050406030204" pitchFamily="18" charset="0"/>
                        <a:cs typeface="Times New Roman" panose="02020603050405020304" pitchFamily="18" charset="0"/>
                      </a:rPr>
                      <m:t>𝑦</m:t>
                    </m:r>
                    <m:r>
                      <a:rPr lang="en-US" sz="2000" b="0" i="1"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2000" b="0" i="1" smtClean="0">
                        <a:solidFill>
                          <a:schemeClr val="tx1">
                            <a:lumMod val="95000"/>
                            <a:lumOff val="5000"/>
                          </a:schemeClr>
                        </a:solidFill>
                        <a:latin typeface="Cambria Math" panose="02040503050406030204" pitchFamily="18" charset="0"/>
                        <a:cs typeface="Times New Roman" panose="02020603050405020304" pitchFamily="18" charset="0"/>
                      </a:rPr>
                      <m:t>𝑚𝑥</m:t>
                    </m:r>
                    <m:r>
                      <a:rPr lang="en-US" sz="2000" b="0" i="1"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2000" b="0" i="1" smtClean="0">
                        <a:solidFill>
                          <a:schemeClr val="tx1">
                            <a:lumMod val="95000"/>
                            <a:lumOff val="5000"/>
                          </a:schemeClr>
                        </a:solidFill>
                        <a:latin typeface="Cambria Math" panose="02040503050406030204" pitchFamily="18" charset="0"/>
                        <a:cs typeface="Times New Roman" panose="02020603050405020304" pitchFamily="18" charset="0"/>
                      </a:rPr>
                      <m:t>𝑏</m:t>
                    </m:r>
                  </m:oMath>
                </a14:m>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for a line intercepting the vertical axis at b (the y-intercept)</a:t>
                </a:r>
              </a:p>
              <a:p>
                <a:pPr lvl="2"/>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Basically you will be using unit rate to create equations for a graph on an  x,y coordinate graph. Just building on what we have already learned!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But, don’t worry, that isn’t until next year! </a:t>
                </a:r>
              </a:p>
            </p:txBody>
          </p:sp>
        </mc:Choice>
        <mc:Fallback xmlns="">
          <p:sp>
            <p:nvSpPr>
              <p:cNvPr id="3" name="Content Placeholder 2">
                <a:extLst>
                  <a:ext uri="{FF2B5EF4-FFF2-40B4-BE49-F238E27FC236}">
                    <a16:creationId xmlns:a16="http://schemas.microsoft.com/office/drawing/2014/main" id="{657546F7-577B-4CD0-B1B9-5FAAD531995F}"/>
                  </a:ext>
                </a:extLst>
              </p:cNvPr>
              <p:cNvSpPr>
                <a:spLocks noGrp="1" noRot="1" noChangeAspect="1" noMove="1" noResize="1" noEditPoints="1" noAdjustHandles="1" noChangeArrowheads="1" noChangeShapeType="1" noTextEdit="1"/>
              </p:cNvSpPr>
              <p:nvPr>
                <p:ph idx="1"/>
              </p:nvPr>
            </p:nvSpPr>
            <p:spPr>
              <a:xfrm>
                <a:off x="283265" y="883831"/>
                <a:ext cx="10663031" cy="5753119"/>
              </a:xfrm>
              <a:blipFill>
                <a:blip r:embed="rId2"/>
                <a:stretch>
                  <a:fillRect l="-832" t="-1101" r="-238"/>
                </a:stretch>
              </a:blipFill>
            </p:spPr>
            <p:txBody>
              <a:bodyPr/>
              <a:lstStyle/>
              <a:p>
                <a:r>
                  <a:rPr lang="en-US">
                    <a:noFill/>
                  </a:rPr>
                  <a:t> </a:t>
                </a:r>
              </a:p>
            </p:txBody>
          </p:sp>
        </mc:Fallback>
      </mc:AlternateContent>
      <p:pic>
        <p:nvPicPr>
          <p:cNvPr id="2050" name="Picture 2" descr="Image result for new smiley face emoji">
            <a:extLst>
              <a:ext uri="{FF2B5EF4-FFF2-40B4-BE49-F238E27FC236}">
                <a16:creationId xmlns:a16="http://schemas.microsoft.com/office/drawing/2014/main" id="{0BCF0095-094C-4937-9D55-67D515CB4F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37" t="6592" r="23292" b="10012"/>
          <a:stretch/>
        </p:blipFill>
        <p:spPr bwMode="auto">
          <a:xfrm>
            <a:off x="6096000" y="5233067"/>
            <a:ext cx="1198738" cy="10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7A38-85BB-4A62-BCC6-F796BA821109}"/>
              </a:ext>
            </a:extLst>
          </p:cNvPr>
          <p:cNvSpPr>
            <a:spLocks noGrp="1"/>
          </p:cNvSpPr>
          <p:nvPr>
            <p:ph type="title"/>
          </p:nvPr>
        </p:nvSpPr>
        <p:spPr>
          <a:xfrm>
            <a:off x="316521" y="-394590"/>
            <a:ext cx="9692640" cy="1325562"/>
          </a:xfrm>
        </p:spPr>
        <p:txBody>
          <a:bodyPr>
            <a:normAutofit/>
          </a:bodyPr>
          <a:lstStyle/>
          <a:p>
            <a:r>
              <a:rPr lang="en-US" sz="3600" dirty="0"/>
              <a:t>Unit Rate Graphs and Tables Video Review</a:t>
            </a:r>
          </a:p>
        </p:txBody>
      </p:sp>
      <p:sp>
        <p:nvSpPr>
          <p:cNvPr id="5" name="TextBox 4">
            <a:extLst>
              <a:ext uri="{FF2B5EF4-FFF2-40B4-BE49-F238E27FC236}">
                <a16:creationId xmlns:a16="http://schemas.microsoft.com/office/drawing/2014/main" id="{4687153D-90AB-4677-B255-3F5F66F6E261}"/>
              </a:ext>
            </a:extLst>
          </p:cNvPr>
          <p:cNvSpPr txBox="1"/>
          <p:nvPr/>
        </p:nvSpPr>
        <p:spPr>
          <a:xfrm>
            <a:off x="5460611" y="1543982"/>
            <a:ext cx="5767754" cy="923330"/>
          </a:xfrm>
          <a:prstGeom prst="rect">
            <a:avLst/>
          </a:prstGeom>
          <a:noFill/>
        </p:spPr>
        <p:txBody>
          <a:bodyPr wrap="square" rtlCol="0">
            <a:spAutoFit/>
          </a:bodyPr>
          <a:lstStyle/>
          <a:p>
            <a:r>
              <a:rPr lang="en-US" dirty="0"/>
              <a:t>In this video the instructor is going to walk you through how to know if a table, graph, or equation are proportional.</a:t>
            </a:r>
          </a:p>
        </p:txBody>
      </p:sp>
      <p:sp>
        <p:nvSpPr>
          <p:cNvPr id="7" name="TextBox 6">
            <a:extLst>
              <a:ext uri="{FF2B5EF4-FFF2-40B4-BE49-F238E27FC236}">
                <a16:creationId xmlns:a16="http://schemas.microsoft.com/office/drawing/2014/main" id="{27AB75B5-9C16-4D1E-A39B-E52F22E41AD6}"/>
              </a:ext>
            </a:extLst>
          </p:cNvPr>
          <p:cNvSpPr txBox="1"/>
          <p:nvPr/>
        </p:nvSpPr>
        <p:spPr>
          <a:xfrm>
            <a:off x="5460611" y="3226695"/>
            <a:ext cx="5582528" cy="1200329"/>
          </a:xfrm>
          <a:prstGeom prst="rect">
            <a:avLst/>
          </a:prstGeom>
          <a:noFill/>
        </p:spPr>
        <p:txBody>
          <a:bodyPr wrap="square" rtlCol="0">
            <a:spAutoFit/>
          </a:bodyPr>
          <a:lstStyle/>
          <a:p>
            <a:r>
              <a:rPr lang="en-US" dirty="0"/>
              <a:t>In this video the instructor is going to show you how to find points on a graph, put them into a table, and then determine if they make a proportional graph or not.</a:t>
            </a:r>
          </a:p>
        </p:txBody>
      </p:sp>
      <p:sp>
        <p:nvSpPr>
          <p:cNvPr id="9" name="TextBox 8">
            <a:extLst>
              <a:ext uri="{FF2B5EF4-FFF2-40B4-BE49-F238E27FC236}">
                <a16:creationId xmlns:a16="http://schemas.microsoft.com/office/drawing/2014/main" id="{0FCD6AE1-6D1F-4C7A-8A28-E43941207057}"/>
              </a:ext>
            </a:extLst>
          </p:cNvPr>
          <p:cNvSpPr txBox="1"/>
          <p:nvPr/>
        </p:nvSpPr>
        <p:spPr>
          <a:xfrm>
            <a:off x="5460611" y="4986352"/>
            <a:ext cx="5582528" cy="1200329"/>
          </a:xfrm>
          <a:prstGeom prst="rect">
            <a:avLst/>
          </a:prstGeom>
          <a:noFill/>
        </p:spPr>
        <p:txBody>
          <a:bodyPr wrap="square" rtlCol="0">
            <a:spAutoFit/>
          </a:bodyPr>
          <a:lstStyle/>
          <a:p>
            <a:r>
              <a:rPr lang="en-US" dirty="0"/>
              <a:t>This video shows you how to look at different forms of unit rate (equations, tables, and graphs) and compare the different unit rates to see which one is the highest, lowest, etc.</a:t>
            </a:r>
          </a:p>
        </p:txBody>
      </p:sp>
      <p:sp>
        <p:nvSpPr>
          <p:cNvPr id="3" name="TextBox 2">
            <a:extLst>
              <a:ext uri="{FF2B5EF4-FFF2-40B4-BE49-F238E27FC236}">
                <a16:creationId xmlns:a16="http://schemas.microsoft.com/office/drawing/2014/main" id="{AC92D17E-2837-4E44-ACD3-ED5CA3F48394}"/>
              </a:ext>
            </a:extLst>
          </p:cNvPr>
          <p:cNvSpPr txBox="1"/>
          <p:nvPr/>
        </p:nvSpPr>
        <p:spPr>
          <a:xfrm>
            <a:off x="379824" y="3426750"/>
            <a:ext cx="4783017" cy="400110"/>
          </a:xfrm>
          <a:prstGeom prst="rect">
            <a:avLst/>
          </a:prstGeom>
          <a:noFill/>
        </p:spPr>
        <p:txBody>
          <a:bodyPr wrap="square" rtlCol="0">
            <a:spAutoFit/>
          </a:bodyPr>
          <a:lstStyle/>
          <a:p>
            <a:r>
              <a:rPr lang="en-US" sz="2000" dirty="0">
                <a:solidFill>
                  <a:srgbClr val="002060"/>
                </a:solidFill>
                <a:hlinkClick r:id="rId2">
                  <a:extLst>
                    <a:ext uri="{A12FA001-AC4F-418D-AE19-62706E023703}">
                      <ahyp:hlinkClr xmlns:ahyp="http://schemas.microsoft.com/office/drawing/2018/hyperlinkcolor" val="tx"/>
                    </a:ext>
                  </a:extLst>
                </a:hlinkClick>
              </a:rPr>
              <a:t>How to Find the Unit Rate of a Graph</a:t>
            </a:r>
            <a:endParaRPr lang="en-US" sz="2000" dirty="0">
              <a:solidFill>
                <a:srgbClr val="002060"/>
              </a:solidFill>
            </a:endParaRPr>
          </a:p>
        </p:txBody>
      </p:sp>
      <p:sp>
        <p:nvSpPr>
          <p:cNvPr id="10" name="TextBox 9">
            <a:extLst>
              <a:ext uri="{FF2B5EF4-FFF2-40B4-BE49-F238E27FC236}">
                <a16:creationId xmlns:a16="http://schemas.microsoft.com/office/drawing/2014/main" id="{1C5FCE12-8AB9-4CCC-83BE-E1C632FDFF38}"/>
              </a:ext>
            </a:extLst>
          </p:cNvPr>
          <p:cNvSpPr txBox="1"/>
          <p:nvPr/>
        </p:nvSpPr>
        <p:spPr>
          <a:xfrm>
            <a:off x="677594" y="5186407"/>
            <a:ext cx="4783017" cy="400110"/>
          </a:xfrm>
          <a:prstGeom prst="rect">
            <a:avLst/>
          </a:prstGeom>
          <a:noFill/>
        </p:spPr>
        <p:txBody>
          <a:bodyPr wrap="square" rtlCol="0">
            <a:spAutoFit/>
          </a:bodyPr>
          <a:lstStyle/>
          <a:p>
            <a:r>
              <a:rPr lang="en-US" sz="2000" dirty="0">
                <a:solidFill>
                  <a:srgbClr val="002060"/>
                </a:solidFill>
                <a:hlinkClick r:id="rId3">
                  <a:extLst>
                    <a:ext uri="{A12FA001-AC4F-418D-AE19-62706E023703}">
                      <ahyp:hlinkClr xmlns:ahyp="http://schemas.microsoft.com/office/drawing/2018/hyperlinkcolor" val="tx"/>
                    </a:ext>
                  </a:extLst>
                </a:hlinkClick>
              </a:rPr>
              <a:t>Comparing Unit Rates</a:t>
            </a:r>
            <a:endParaRPr lang="en-US" sz="2000" dirty="0">
              <a:solidFill>
                <a:srgbClr val="002060"/>
              </a:solidFill>
            </a:endParaRPr>
          </a:p>
        </p:txBody>
      </p:sp>
      <p:sp>
        <p:nvSpPr>
          <p:cNvPr id="11" name="TextBox 10">
            <a:extLst>
              <a:ext uri="{FF2B5EF4-FFF2-40B4-BE49-F238E27FC236}">
                <a16:creationId xmlns:a16="http://schemas.microsoft.com/office/drawing/2014/main" id="{8440793C-26B0-4E1C-AA0E-FB01E31EC905}"/>
              </a:ext>
            </a:extLst>
          </p:cNvPr>
          <p:cNvSpPr txBox="1"/>
          <p:nvPr/>
        </p:nvSpPr>
        <p:spPr>
          <a:xfrm>
            <a:off x="93785" y="1695612"/>
            <a:ext cx="5366826" cy="400110"/>
          </a:xfrm>
          <a:prstGeom prst="rect">
            <a:avLst/>
          </a:prstGeom>
          <a:noFill/>
        </p:spPr>
        <p:txBody>
          <a:bodyPr wrap="square" rtlCol="0">
            <a:spAutoFit/>
          </a:bodyPr>
          <a:lstStyle/>
          <a:p>
            <a:r>
              <a:rPr lang="en-US" sz="2000" dirty="0">
                <a:solidFill>
                  <a:srgbClr val="002060"/>
                </a:solidFill>
                <a:hlinkClick r:id="rId4">
                  <a:extLst>
                    <a:ext uri="{A12FA001-AC4F-418D-AE19-62706E023703}">
                      <ahyp:hlinkClr xmlns:ahyp="http://schemas.microsoft.com/office/drawing/2018/hyperlinkcolor" val="tx"/>
                    </a:ext>
                  </a:extLst>
                </a:hlinkClick>
              </a:rPr>
              <a:t>Unit Rate in a Graph, Table, and Equation</a:t>
            </a:r>
            <a:endParaRPr lang="en-US" sz="2000" dirty="0">
              <a:solidFill>
                <a:srgbClr val="002060"/>
              </a:solidFill>
            </a:endParaRPr>
          </a:p>
        </p:txBody>
      </p:sp>
    </p:spTree>
    <p:extLst>
      <p:ext uri="{BB962C8B-B14F-4D97-AF65-F5344CB8AC3E}">
        <p14:creationId xmlns:p14="http://schemas.microsoft.com/office/powerpoint/2010/main" val="418359547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1455</Words>
  <Application>Microsoft Macintosh PowerPoint</Application>
  <PresentationFormat>Widescreen</PresentationFormat>
  <Paragraphs>126</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 Math</vt:lpstr>
      <vt:lpstr>Century Schoolbook</vt:lpstr>
      <vt:lpstr>Noteworthy Light</vt:lpstr>
      <vt:lpstr>Times New Roman</vt:lpstr>
      <vt:lpstr>Wingdings 2</vt:lpstr>
      <vt:lpstr>View</vt:lpstr>
      <vt:lpstr>PowerPoint Presentation</vt:lpstr>
      <vt:lpstr>PowerPoint Presentation</vt:lpstr>
      <vt:lpstr>PowerPoint Presentation</vt:lpstr>
      <vt:lpstr>Week 4: April 13-17 Unit Rate with Tables and Graphs</vt:lpstr>
      <vt:lpstr>PowerPoint Presentation</vt:lpstr>
      <vt:lpstr>PowerPoint Presentation</vt:lpstr>
      <vt:lpstr>PowerPoint Presentation</vt:lpstr>
      <vt:lpstr>Where does this come in for 8th grade math?</vt:lpstr>
      <vt:lpstr>Unit Rate Graphs and Tables Video Review</vt:lpstr>
      <vt:lpstr>PowerPoint Presentation</vt:lpstr>
      <vt:lpstr>PowerPoint Presentation</vt:lpstr>
      <vt:lpstr>PowerPoint Presentation</vt:lpstr>
      <vt:lpstr>Review Practice </vt:lpstr>
      <vt:lpstr>Review Practice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Mayo Amanda</dc:creator>
  <cp:lastModifiedBy>Mayo Amanda</cp:lastModifiedBy>
  <cp:revision>3</cp:revision>
  <dcterms:created xsi:type="dcterms:W3CDTF">2020-04-11T12:50:06Z</dcterms:created>
  <dcterms:modified xsi:type="dcterms:W3CDTF">2020-04-14T01:35:38Z</dcterms:modified>
</cp:coreProperties>
</file>