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3" r:id="rId2"/>
    <p:sldId id="256" r:id="rId3"/>
    <p:sldId id="287" r:id="rId4"/>
    <p:sldId id="288" r:id="rId5"/>
    <p:sldId id="259" r:id="rId6"/>
    <p:sldId id="264" r:id="rId7"/>
    <p:sldId id="265" r:id="rId8"/>
    <p:sldId id="266" r:id="rId9"/>
    <p:sldId id="267" r:id="rId10"/>
    <p:sldId id="285" r:id="rId11"/>
    <p:sldId id="276" r:id="rId12"/>
    <p:sldId id="284" r:id="rId13"/>
    <p:sldId id="286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by Joyner" initials="SJ" lastIdx="1" clrIdx="0">
    <p:extLst>
      <p:ext uri="{19B8F6BF-5375-455C-9EA6-DF929625EA0E}">
        <p15:presenceInfo xmlns:p15="http://schemas.microsoft.com/office/powerpoint/2012/main" userId="13e30b656a0e3c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304" autoAdjust="0"/>
  </p:normalViewPr>
  <p:slideViewPr>
    <p:cSldViewPr snapToGrid="0">
      <p:cViewPr varScale="1">
        <p:scale>
          <a:sx n="91" d="100"/>
          <a:sy n="91" d="100"/>
        </p:scale>
        <p:origin x="208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5A59-7877-4954-95E6-7C728143E1CD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A7756-C113-4717-B05F-9931C3BB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A7756-C113-4717-B05F-9931C3BB39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3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498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930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6F9D21E-966E-4E13-8BBE-A680BE9C478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1E8AEEF-DFB3-473A-A1BA-870B55AB9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BBKArGfus&amp;feature=youtu.be" TargetMode="External"/><Relationship Id="rId2" Type="http://schemas.openxmlformats.org/officeDocument/2006/relationships/hyperlink" Target="https://www.youtube.com/watch?v=ekNhklf6hgM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-BpZFJ1Qkw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2fsJSvjguKHv6vTEGTkRneicaCMi0s4/view?usp=shar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7r6Ote4miZzx9buNcvf95S9xO5YXX2uZ/view?usp=sharing" TargetMode="External"/><Relationship Id="rId4" Type="http://schemas.openxmlformats.org/officeDocument/2006/relationships/hyperlink" Target="https://www.ixl.com/math/grade-7/unit-rat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cc-seventh-grade-math/cc-7th-ratio-proportion/cc-7th-rates/e/rate_problems_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ekonablog.blogspot.com/2011/07/stinky-things-stink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cry-smiley-laughs-joy-funny-2516128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EB496-5E4F-4B47-8558-C0BB72508298}"/>
              </a:ext>
            </a:extLst>
          </p:cNvPr>
          <p:cNvSpPr txBox="1"/>
          <p:nvPr/>
        </p:nvSpPr>
        <p:spPr>
          <a:xfrm>
            <a:off x="323187" y="849801"/>
            <a:ext cx="10452666" cy="467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three - going strong!!! We are moving forward with unit rate! Now, this weeks PowerPoint will just be a reintroduction to unit rate, how to find it, etc. and next week’s PowerPoint will be finding unit rate on graphs and tables. </a:t>
            </a:r>
          </a:p>
          <a:p>
            <a:pPr algn="ctr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Remember: Now, none of this is a requirement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do NOT have to do all the practice, watch all the videos, or anything like that. This is simply a tool for you to utilize to prepare you for next year if you choose to do it!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Also, you do NOT need to print anything out to work it! Just use a sheet of paper! </a:t>
            </a:r>
          </a:p>
          <a:p>
            <a:pPr algn="ctr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guys are amazing and I miss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y’all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much!</a:t>
            </a:r>
          </a:p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safe and healthy, tiny children!! 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5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7A38-85BB-4A62-BCC6-F796BA82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-303314"/>
            <a:ext cx="9692640" cy="1325562"/>
          </a:xfrm>
        </p:spPr>
        <p:txBody>
          <a:bodyPr/>
          <a:lstStyle/>
          <a:p>
            <a:r>
              <a:rPr lang="en-US" dirty="0"/>
              <a:t>Unit Rate Video Review!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3F1AC-1EDF-434F-BDA8-243A9CDA9BCC}"/>
              </a:ext>
            </a:extLst>
          </p:cNvPr>
          <p:cNvSpPr txBox="1"/>
          <p:nvPr/>
        </p:nvSpPr>
        <p:spPr>
          <a:xfrm>
            <a:off x="618978" y="1783882"/>
            <a:ext cx="64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Introduction to Unit Rate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7153D-90AB-4677-B255-3F5F66F6E261}"/>
              </a:ext>
            </a:extLst>
          </p:cNvPr>
          <p:cNvSpPr txBox="1"/>
          <p:nvPr/>
        </p:nvSpPr>
        <p:spPr>
          <a:xfrm>
            <a:off x="5275385" y="1445327"/>
            <a:ext cx="5767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video link to the right is going to take you to a YouTube video that will walk you through what Unit Rate is, how to find it, and important definitions that you will need when solving unit rate.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8CA59-17B3-4A14-8783-5088118E1255}"/>
              </a:ext>
            </a:extLst>
          </p:cNvPr>
          <p:cNvSpPr txBox="1"/>
          <p:nvPr/>
        </p:nvSpPr>
        <p:spPr>
          <a:xfrm>
            <a:off x="302455" y="3429000"/>
            <a:ext cx="545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Khan Academy: Complex Fraction Unit Rate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B75B5-9C16-4D1E-A39B-E52F22E41AD6}"/>
              </a:ext>
            </a:extLst>
          </p:cNvPr>
          <p:cNvSpPr txBox="1"/>
          <p:nvPr/>
        </p:nvSpPr>
        <p:spPr>
          <a:xfrm>
            <a:off x="5756032" y="3228945"/>
            <a:ext cx="558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video link to the right is going to take you to a Khan Academy video where they will walk you through how to solve a unit rate problem that involves complex fractions.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F5EE-4A7C-4D78-9899-7AB25959803D}"/>
              </a:ext>
            </a:extLst>
          </p:cNvPr>
          <p:cNvSpPr txBox="1"/>
          <p:nvPr/>
        </p:nvSpPr>
        <p:spPr>
          <a:xfrm>
            <a:off x="1434905" y="5212618"/>
            <a:ext cx="528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Complex Unit Rate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D6AE1-6D1F-4C7A-8A28-E43941207057}"/>
              </a:ext>
            </a:extLst>
          </p:cNvPr>
          <p:cNvSpPr txBox="1"/>
          <p:nvPr/>
        </p:nvSpPr>
        <p:spPr>
          <a:xfrm>
            <a:off x="5460611" y="4951008"/>
            <a:ext cx="558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video link to the right is going to take you to a YouTube video with more examples of unit rate with complex fractions.</a:t>
            </a:r>
          </a:p>
        </p:txBody>
      </p:sp>
    </p:spTree>
    <p:extLst>
      <p:ext uri="{BB962C8B-B14F-4D97-AF65-F5344CB8AC3E}">
        <p14:creationId xmlns:p14="http://schemas.microsoft.com/office/powerpoint/2010/main" val="418359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Brace 11">
            <a:extLst>
              <a:ext uri="{FF2B5EF4-FFF2-40B4-BE49-F238E27FC236}">
                <a16:creationId xmlns:a16="http://schemas.microsoft.com/office/drawing/2014/main" id="{896C285A-7133-4086-8F7E-17B2C1FC65F8}"/>
              </a:ext>
            </a:extLst>
          </p:cNvPr>
          <p:cNvSpPr/>
          <p:nvPr/>
        </p:nvSpPr>
        <p:spPr>
          <a:xfrm>
            <a:off x="4605134" y="1271483"/>
            <a:ext cx="728870" cy="400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125E3-34C2-4585-8B88-0CD27C1D1174}"/>
              </a:ext>
            </a:extLst>
          </p:cNvPr>
          <p:cNvSpPr txBox="1"/>
          <p:nvPr/>
        </p:nvSpPr>
        <p:spPr>
          <a:xfrm>
            <a:off x="331308" y="96604"/>
            <a:ext cx="427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PDF worksheet has complex fractions that has clear examples and vocabulary. (answer key included)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70DB6FF6-39A7-4A01-95D8-18F7D486F914}"/>
              </a:ext>
            </a:extLst>
          </p:cNvPr>
          <p:cNvSpPr/>
          <p:nvPr/>
        </p:nvSpPr>
        <p:spPr>
          <a:xfrm>
            <a:off x="4509263" y="190955"/>
            <a:ext cx="728870" cy="400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4BFE3-70E5-49E3-8BED-5BD4A7054B99}"/>
              </a:ext>
            </a:extLst>
          </p:cNvPr>
          <p:cNvSpPr txBox="1"/>
          <p:nvPr/>
        </p:nvSpPr>
        <p:spPr>
          <a:xfrm>
            <a:off x="193247" y="1114285"/>
            <a:ext cx="454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PDF worksheet has unit rate word problems and allows students to practice setting them up (answer key included)</a:t>
            </a:r>
          </a:p>
        </p:txBody>
      </p:sp>
      <p:pic>
        <p:nvPicPr>
          <p:cNvPr id="3074" name="Picture 2" descr="Résultat de recherche d'images pour &quot;practice&quot;">
            <a:extLst>
              <a:ext uri="{FF2B5EF4-FFF2-40B4-BE49-F238E27FC236}">
                <a16:creationId xmlns:a16="http://schemas.microsoft.com/office/drawing/2014/main" id="{7AD501A2-3772-4E0F-B341-BFFF2386A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1" b="33068"/>
          <a:stretch/>
        </p:blipFill>
        <p:spPr bwMode="auto">
          <a:xfrm>
            <a:off x="0" y="3340934"/>
            <a:ext cx="12192000" cy="35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7C09AC-BE5E-4C09-A6FE-941926D016C6}"/>
              </a:ext>
            </a:extLst>
          </p:cNvPr>
          <p:cNvSpPr/>
          <p:nvPr/>
        </p:nvSpPr>
        <p:spPr>
          <a:xfrm>
            <a:off x="5570807" y="12407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Unit Rate PDF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915F0-836C-4994-B9A8-38081CDB91AC}"/>
              </a:ext>
            </a:extLst>
          </p:cNvPr>
          <p:cNvSpPr/>
          <p:nvPr/>
        </p:nvSpPr>
        <p:spPr>
          <a:xfrm>
            <a:off x="5472065" y="234340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 Rate Practice Website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3FD59F33-7274-428B-A867-BFB731189C86}"/>
              </a:ext>
            </a:extLst>
          </p:cNvPr>
          <p:cNvSpPr/>
          <p:nvPr/>
        </p:nvSpPr>
        <p:spPr>
          <a:xfrm>
            <a:off x="4660371" y="2379873"/>
            <a:ext cx="728870" cy="400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98811-C90A-483D-A926-7734A936FAD4}"/>
              </a:ext>
            </a:extLst>
          </p:cNvPr>
          <p:cNvSpPr txBox="1"/>
          <p:nvPr/>
        </p:nvSpPr>
        <p:spPr>
          <a:xfrm>
            <a:off x="193247" y="2194813"/>
            <a:ext cx="454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website will give immediate feedback to students as they practice finding unit rate (whole number unit rate)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C419B9-2633-429D-AAC2-EFBC606B137F}"/>
              </a:ext>
            </a:extLst>
          </p:cNvPr>
          <p:cNvSpPr/>
          <p:nvPr/>
        </p:nvSpPr>
        <p:spPr>
          <a:xfrm>
            <a:off x="5309217" y="15385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 Rate With Complex Fractions PDF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B1209-CD5F-47C5-A696-20D242B88493}"/>
              </a:ext>
            </a:extLst>
          </p:cNvPr>
          <p:cNvSpPr/>
          <p:nvPr/>
        </p:nvSpPr>
        <p:spPr>
          <a:xfrm>
            <a:off x="3946501" y="3244334"/>
            <a:ext cx="429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https://www.ixl.com/math/grade-7/unit-rates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CD245-E891-4BB9-8A76-43C2E9DD2D8C}"/>
              </a:ext>
            </a:extLst>
          </p:cNvPr>
          <p:cNvSpPr/>
          <p:nvPr/>
        </p:nvSpPr>
        <p:spPr>
          <a:xfrm>
            <a:off x="3946501" y="3244334"/>
            <a:ext cx="429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https://www.ixl.com/math/grade-7/unit-rates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3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practice&quot;">
            <a:extLst>
              <a:ext uri="{FF2B5EF4-FFF2-40B4-BE49-F238E27FC236}">
                <a16:creationId xmlns:a16="http://schemas.microsoft.com/office/drawing/2014/main" id="{7AD501A2-3772-4E0F-B341-BFFF2386A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1" b="33068"/>
          <a:stretch/>
        </p:blipFill>
        <p:spPr bwMode="auto">
          <a:xfrm>
            <a:off x="0" y="-72009"/>
            <a:ext cx="12192000" cy="35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E915F0-836C-4994-B9A8-38081CDB91AC}"/>
              </a:ext>
            </a:extLst>
          </p:cNvPr>
          <p:cNvSpPr/>
          <p:nvPr/>
        </p:nvSpPr>
        <p:spPr>
          <a:xfrm>
            <a:off x="5416062" y="400269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Khan Academy Unit Rate Practice Website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3FD59F33-7274-428B-A867-BFB731189C86}"/>
              </a:ext>
            </a:extLst>
          </p:cNvPr>
          <p:cNvSpPr/>
          <p:nvPr/>
        </p:nvSpPr>
        <p:spPr>
          <a:xfrm>
            <a:off x="4588451" y="4068207"/>
            <a:ext cx="728870" cy="400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98811-C90A-483D-A926-7734A936FAD4}"/>
              </a:ext>
            </a:extLst>
          </p:cNvPr>
          <p:cNvSpPr txBox="1"/>
          <p:nvPr/>
        </p:nvSpPr>
        <p:spPr>
          <a:xfrm>
            <a:off x="402938" y="3648746"/>
            <a:ext cx="4549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 Academy is a really good resource to allow students to practice unit rate and get immediate feedback. You can also practice different types of unit rate problems as you navigate the website.</a:t>
            </a:r>
          </a:p>
        </p:txBody>
      </p:sp>
    </p:spTree>
    <p:extLst>
      <p:ext uri="{BB962C8B-B14F-4D97-AF65-F5344CB8AC3E}">
        <p14:creationId xmlns:p14="http://schemas.microsoft.com/office/powerpoint/2010/main" val="103976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133" y="-496901"/>
            <a:ext cx="9692640" cy="1325562"/>
          </a:xfrm>
        </p:spPr>
        <p:txBody>
          <a:bodyPr/>
          <a:lstStyle/>
          <a:p>
            <a:r>
              <a:rPr lang="en-US" dirty="0"/>
              <a:t>Review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61181" y="1083214"/>
                <a:ext cx="9931791" cy="5580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1.)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−3=−11</m:t>
                    </m:r>
                  </m:oMath>
                </a14:m>
                <a:r>
                  <a:rPr lang="en-US" sz="2800" dirty="0"/>
                  <a:t>					2.)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3.)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						4.)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≥−6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5.)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−5&gt;19</m:t>
                    </m:r>
                  </m:oMath>
                </a14:m>
                <a:r>
                  <a:rPr lang="en-US" sz="2800" dirty="0"/>
                  <a:t>					6.)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4000" dirty="0"/>
                  <a:t>*please graph all inequalities on a number line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181" y="1083214"/>
                <a:ext cx="9931791" cy="5580772"/>
              </a:xfrm>
              <a:blipFill>
                <a:blip r:embed="rId2"/>
                <a:stretch>
                  <a:fillRect l="-2147" t="-874" b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01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948"/>
            <a:ext cx="9692640" cy="1325562"/>
          </a:xfrm>
        </p:spPr>
        <p:txBody>
          <a:bodyPr>
            <a:normAutofit/>
          </a:bodyPr>
          <a:lstStyle/>
          <a:p>
            <a:r>
              <a:rPr lang="en-US" sz="6000" dirty="0"/>
              <a:t>Review Practice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4586" y="1716258"/>
                <a:ext cx="8595360" cy="43513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1.)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−48</m:t>
                    </m:r>
                  </m:oMath>
                </a14:m>
                <a:r>
                  <a:rPr lang="en-US" sz="2400" dirty="0"/>
                  <a:t>						2.)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3.)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−9</m:t>
                    </m:r>
                  </m:oMath>
                </a14:m>
                <a:r>
                  <a:rPr lang="en-US" sz="2400" dirty="0"/>
                  <a:t>						4.)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≤ 8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5.)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&gt; 12</m:t>
                    </m:r>
                  </m:oMath>
                </a14:m>
                <a:r>
                  <a:rPr lang="en-US" sz="2400" dirty="0"/>
                  <a:t>						6.)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&gt; 14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586" y="1716258"/>
                <a:ext cx="8595360" cy="4351337"/>
              </a:xfrm>
              <a:blipFill>
                <a:blip r:embed="rId2"/>
                <a:stretch>
                  <a:fillRect l="-1064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430402-E9F4-4ED5-A6FB-2446F0814008}"/>
              </a:ext>
            </a:extLst>
          </p:cNvPr>
          <p:cNvCxnSpPr/>
          <p:nvPr/>
        </p:nvCxnSpPr>
        <p:spPr>
          <a:xfrm>
            <a:off x="6893169" y="4557932"/>
            <a:ext cx="257438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48E5CA-BEF5-4AFD-B3BD-0758B9C2A0FA}"/>
              </a:ext>
            </a:extLst>
          </p:cNvPr>
          <p:cNvCxnSpPr/>
          <p:nvPr/>
        </p:nvCxnSpPr>
        <p:spPr>
          <a:xfrm>
            <a:off x="6893169" y="6215575"/>
            <a:ext cx="257438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5FE78D-69A1-4847-864F-7699A7F7FE2A}"/>
              </a:ext>
            </a:extLst>
          </p:cNvPr>
          <p:cNvCxnSpPr/>
          <p:nvPr/>
        </p:nvCxnSpPr>
        <p:spPr>
          <a:xfrm>
            <a:off x="602566" y="6215575"/>
            <a:ext cx="257438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20FA0-0B7B-4E78-B191-AB04A239EE12}"/>
              </a:ext>
            </a:extLst>
          </p:cNvPr>
          <p:cNvCxnSpPr/>
          <p:nvPr/>
        </p:nvCxnSpPr>
        <p:spPr>
          <a:xfrm>
            <a:off x="8074855" y="4304714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788862-86A0-4F42-BBC3-BCAD8B6EEFB7}"/>
              </a:ext>
            </a:extLst>
          </p:cNvPr>
          <p:cNvCxnSpPr/>
          <p:nvPr/>
        </p:nvCxnSpPr>
        <p:spPr>
          <a:xfrm>
            <a:off x="8074855" y="5927187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D10AA6-0D37-418D-B23A-02E9A3B739B1}"/>
              </a:ext>
            </a:extLst>
          </p:cNvPr>
          <p:cNvCxnSpPr/>
          <p:nvPr/>
        </p:nvCxnSpPr>
        <p:spPr>
          <a:xfrm>
            <a:off x="1151206" y="5917808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D589D2-E5ED-422B-8740-16895DBE9631}"/>
              </a:ext>
            </a:extLst>
          </p:cNvPr>
          <p:cNvCxnSpPr/>
          <p:nvPr/>
        </p:nvCxnSpPr>
        <p:spPr>
          <a:xfrm>
            <a:off x="2600178" y="5903741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67E840-34CF-490B-8F98-FB1E8B4B2C77}"/>
              </a:ext>
            </a:extLst>
          </p:cNvPr>
          <p:cNvCxnSpPr/>
          <p:nvPr/>
        </p:nvCxnSpPr>
        <p:spPr>
          <a:xfrm>
            <a:off x="1889760" y="5927187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82A5A8-FDB1-4A34-AEC2-808055891186}"/>
              </a:ext>
            </a:extLst>
          </p:cNvPr>
          <p:cNvCxnSpPr/>
          <p:nvPr/>
        </p:nvCxnSpPr>
        <p:spPr>
          <a:xfrm>
            <a:off x="7467600" y="4304713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121E1F-F963-4C6B-B22F-EC71688B777C}"/>
              </a:ext>
            </a:extLst>
          </p:cNvPr>
          <p:cNvCxnSpPr/>
          <p:nvPr/>
        </p:nvCxnSpPr>
        <p:spPr>
          <a:xfrm>
            <a:off x="8761827" y="4304713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F9236D-CF74-4501-B475-0366FC8D6743}"/>
              </a:ext>
            </a:extLst>
          </p:cNvPr>
          <p:cNvCxnSpPr/>
          <p:nvPr/>
        </p:nvCxnSpPr>
        <p:spPr>
          <a:xfrm>
            <a:off x="8829820" y="5927187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BF79DC-25B9-4A59-B0F6-1755988B0586}"/>
              </a:ext>
            </a:extLst>
          </p:cNvPr>
          <p:cNvCxnSpPr/>
          <p:nvPr/>
        </p:nvCxnSpPr>
        <p:spPr>
          <a:xfrm>
            <a:off x="7465255" y="5931876"/>
            <a:ext cx="0" cy="576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FA3138-91A3-4F88-B54D-756408531683}"/>
              </a:ext>
            </a:extLst>
          </p:cNvPr>
          <p:cNvSpPr txBox="1"/>
          <p:nvPr/>
        </p:nvSpPr>
        <p:spPr>
          <a:xfrm>
            <a:off x="7964900" y="4841016"/>
            <a:ext cx="33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9FB22-B782-4412-BF9B-D4586185FB25}"/>
              </a:ext>
            </a:extLst>
          </p:cNvPr>
          <p:cNvSpPr txBox="1"/>
          <p:nvPr/>
        </p:nvSpPr>
        <p:spPr>
          <a:xfrm>
            <a:off x="7945911" y="6453094"/>
            <a:ext cx="33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67D361-0C28-46A2-B863-0171DB7ED342}"/>
              </a:ext>
            </a:extLst>
          </p:cNvPr>
          <p:cNvSpPr txBox="1"/>
          <p:nvPr/>
        </p:nvSpPr>
        <p:spPr>
          <a:xfrm>
            <a:off x="1782027" y="6480516"/>
            <a:ext cx="33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C2C5B7-AFDD-4398-8D9A-4D862E84F06F}"/>
                  </a:ext>
                </a:extLst>
              </p:cNvPr>
              <p:cNvSpPr txBox="1"/>
              <p:nvPr/>
            </p:nvSpPr>
            <p:spPr>
              <a:xfrm>
                <a:off x="7136782" y="4811151"/>
                <a:ext cx="51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C2C5B7-AFDD-4398-8D9A-4D862E84F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2" y="4811151"/>
                <a:ext cx="51405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064C22-5997-4FBF-8AAB-59BAED1BC814}"/>
                  </a:ext>
                </a:extLst>
              </p:cNvPr>
              <p:cNvSpPr txBox="1"/>
              <p:nvPr/>
            </p:nvSpPr>
            <p:spPr>
              <a:xfrm>
                <a:off x="8572793" y="4811151"/>
                <a:ext cx="51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064C22-5997-4FBF-8AAB-59BAED1B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93" y="4811151"/>
                <a:ext cx="5140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81585D-F76A-4778-A088-FAA92665DEB0}"/>
                  </a:ext>
                </a:extLst>
              </p:cNvPr>
              <p:cNvSpPr txBox="1"/>
              <p:nvPr/>
            </p:nvSpPr>
            <p:spPr>
              <a:xfrm>
                <a:off x="7136782" y="6442744"/>
                <a:ext cx="568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81585D-F76A-4778-A088-FAA92665D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82" y="6442744"/>
                <a:ext cx="568802" cy="369332"/>
              </a:xfrm>
              <a:prstGeom prst="rect">
                <a:avLst/>
              </a:prstGeom>
              <a:blipFill>
                <a:blip r:embed="rId5"/>
                <a:stretch>
                  <a:fillRect r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A4F20-6FD9-40D4-BBD7-8F5ECC744F0C}"/>
                  </a:ext>
                </a:extLst>
              </p:cNvPr>
              <p:cNvSpPr txBox="1"/>
              <p:nvPr/>
            </p:nvSpPr>
            <p:spPr>
              <a:xfrm>
                <a:off x="8597417" y="6432880"/>
                <a:ext cx="568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A4F20-6FD9-40D4-BBD7-8F5ECC744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417" y="6432880"/>
                <a:ext cx="5688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048E89-D91A-4DE4-BB6A-C46E2BF76B3C}"/>
                  </a:ext>
                </a:extLst>
              </p:cNvPr>
              <p:cNvSpPr txBox="1"/>
              <p:nvPr/>
            </p:nvSpPr>
            <p:spPr>
              <a:xfrm>
                <a:off x="819831" y="6438611"/>
                <a:ext cx="568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048E89-D91A-4DE4-BB6A-C46E2BF76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31" y="6438611"/>
                <a:ext cx="568802" cy="369332"/>
              </a:xfrm>
              <a:prstGeom prst="rect">
                <a:avLst/>
              </a:prstGeom>
              <a:blipFill>
                <a:blip r:embed="rId7"/>
                <a:stretch>
                  <a:fillRect r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E8060-C66F-444F-B341-192584512597}"/>
                  </a:ext>
                </a:extLst>
              </p:cNvPr>
              <p:cNvSpPr txBox="1"/>
              <p:nvPr/>
            </p:nvSpPr>
            <p:spPr>
              <a:xfrm>
                <a:off x="2243682" y="6407368"/>
                <a:ext cx="568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E8060-C66F-444F-B341-19258451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682" y="6407368"/>
                <a:ext cx="5688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1E5188AA-000C-43D0-B20B-CF3EF20CAFDF}"/>
              </a:ext>
            </a:extLst>
          </p:cNvPr>
          <p:cNvSpPr/>
          <p:nvPr/>
        </p:nvSpPr>
        <p:spPr>
          <a:xfrm>
            <a:off x="8604245" y="4409952"/>
            <a:ext cx="325010" cy="3235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15DE69-0503-432F-939F-539F07B4850C}"/>
              </a:ext>
            </a:extLst>
          </p:cNvPr>
          <p:cNvCxnSpPr/>
          <p:nvPr/>
        </p:nvCxnSpPr>
        <p:spPr>
          <a:xfrm flipH="1">
            <a:off x="7498572" y="4107766"/>
            <a:ext cx="133124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23AA601-22E5-4592-91F5-870BBC4D206A}"/>
              </a:ext>
            </a:extLst>
          </p:cNvPr>
          <p:cNvSpPr/>
          <p:nvPr/>
        </p:nvSpPr>
        <p:spPr>
          <a:xfrm>
            <a:off x="2390888" y="5977213"/>
            <a:ext cx="408430" cy="398151"/>
          </a:xfrm>
          <a:prstGeom prst="donut">
            <a:avLst>
              <a:gd name="adj" fmla="val 7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2F4C29-08D4-4BEC-B39C-453BF7D59BAF}"/>
              </a:ext>
            </a:extLst>
          </p:cNvPr>
          <p:cNvCxnSpPr/>
          <p:nvPr/>
        </p:nvCxnSpPr>
        <p:spPr>
          <a:xfrm>
            <a:off x="2600178" y="5927187"/>
            <a:ext cx="7760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942ED814-B16A-48C9-B54C-4FF52CAAA270}"/>
              </a:ext>
            </a:extLst>
          </p:cNvPr>
          <p:cNvSpPr/>
          <p:nvPr/>
        </p:nvSpPr>
        <p:spPr>
          <a:xfrm>
            <a:off x="8621092" y="6017645"/>
            <a:ext cx="408430" cy="398151"/>
          </a:xfrm>
          <a:prstGeom prst="donut">
            <a:avLst>
              <a:gd name="adj" fmla="val 7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984881B-2CCF-415B-A676-7888827F7114}"/>
              </a:ext>
            </a:extLst>
          </p:cNvPr>
          <p:cNvCxnSpPr/>
          <p:nvPr/>
        </p:nvCxnSpPr>
        <p:spPr>
          <a:xfrm>
            <a:off x="8778185" y="5903741"/>
            <a:ext cx="7760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2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27A840F-718F-42B2-80A9-AE1A95C4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17" y="0"/>
            <a:ext cx="6395893" cy="6857999"/>
          </a:xfrm>
          <a:prstGeom prst="rect">
            <a:avLst/>
          </a:prstGeom>
        </p:spPr>
      </p:pic>
      <p:pic>
        <p:nvPicPr>
          <p:cNvPr id="9" name="Picture 8" descr="A picture containing photo, sitting, small, front&#10;&#10;Description automatically generated">
            <a:extLst>
              <a:ext uri="{FF2B5EF4-FFF2-40B4-BE49-F238E27FC236}">
                <a16:creationId xmlns:a16="http://schemas.microsoft.com/office/drawing/2014/main" id="{5C60F270-18FD-4624-BAD8-364174A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6471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A214D5-02E4-4FE7-A906-5B45464ED734}"/>
              </a:ext>
            </a:extLst>
          </p:cNvPr>
          <p:cNvSpPr txBox="1"/>
          <p:nvPr/>
        </p:nvSpPr>
        <p:spPr>
          <a:xfrm>
            <a:off x="216950" y="5172075"/>
            <a:ext cx="25403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 MISS YOU TOO !</a:t>
            </a:r>
          </a:p>
        </p:txBody>
      </p:sp>
    </p:spTree>
    <p:extLst>
      <p:ext uri="{BB962C8B-B14F-4D97-AF65-F5344CB8AC3E}">
        <p14:creationId xmlns:p14="http://schemas.microsoft.com/office/powerpoint/2010/main" val="84687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D99E-3227-0E42-999B-4380F792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365760"/>
            <a:ext cx="10673159" cy="6471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have you been up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1B7C-3F2C-4548-BEF6-DD3F7258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195754"/>
            <a:ext cx="10846191" cy="4984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know some of you are loving this quarantine, while others not so much.  I have been trying to stay busy with finding resources for you all, helping my own kids with their schoolwork and some painting.  </a:t>
            </a:r>
          </a:p>
          <a:p>
            <a:pPr marL="0" indent="0">
              <a:buNone/>
            </a:pPr>
            <a:r>
              <a:rPr lang="en-US" dirty="0"/>
              <a:t>One thing I did not want to happen was the fire department show up at my house. We got a new microwave in January but the other day it decided it want to keep cooking (while I walked away). I think, we, as humans, depend on beeps and alarms, etc. to remind us what we were doing.  Well anyway, I put some chicken nuggets in the microwave for Nate, went to the laundry room then to the living room.  Suddenly, the fire alarm was going off.  I ran to the kitchen to find smoke everywhere!  The microwave did not shut off after 1 minute 30 seconds, it kept going!  The alarm company called but they had already dispatched the fire department. There was no fire, just a lot of smoke. See the picture on the next slide of what was chicken nuggets. Nate hasn’t asked for anymore chicken nuggets          My house still smells like smoke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 would love to hear from you all! I really do miss you and hope we get to see each other soon! Send me a message on Teams or email me!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A4C4338B-5D3A-E546-8D2A-3FC634348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2769" y="4332580"/>
            <a:ext cx="642425" cy="48181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713F4CE-04D0-7340-96C9-0199D69DD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92548" y="4289339"/>
            <a:ext cx="452510" cy="4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ay of food on a red car&#10;&#10;Description automatically generated">
            <a:extLst>
              <a:ext uri="{FF2B5EF4-FFF2-40B4-BE49-F238E27FC236}">
                <a16:creationId xmlns:a16="http://schemas.microsoft.com/office/drawing/2014/main" id="{2D96BF2E-B509-A94D-9FFC-C9AD470F8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" y="472828"/>
            <a:ext cx="7057823" cy="529336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467046-5444-E940-AE52-CCD5C0EE490F}"/>
              </a:ext>
            </a:extLst>
          </p:cNvPr>
          <p:cNvSpPr txBox="1"/>
          <p:nvPr/>
        </p:nvSpPr>
        <p:spPr>
          <a:xfrm>
            <a:off x="7784655" y="2740295"/>
            <a:ext cx="395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It smells worse than it looks, I promise!</a:t>
            </a:r>
          </a:p>
        </p:txBody>
      </p:sp>
    </p:spTree>
    <p:extLst>
      <p:ext uri="{BB962C8B-B14F-4D97-AF65-F5344CB8AC3E}">
        <p14:creationId xmlns:p14="http://schemas.microsoft.com/office/powerpoint/2010/main" val="408970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3151" y="758952"/>
            <a:ext cx="7187612" cy="404164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3: April 6-10</a:t>
            </a:r>
            <a:b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Unit Rate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947" y="4800600"/>
            <a:ext cx="6323520" cy="16916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DCMS 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Math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F80B31-D942-4321-A7CC-3FF24C30A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683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213B-0A4F-4E9E-9153-8B0C2D046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969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D0F804-8E17-4F2A-81C2-F476E64A8039}"/>
              </a:ext>
            </a:extLst>
          </p:cNvPr>
          <p:cNvSpPr txBox="1"/>
          <p:nvPr/>
        </p:nvSpPr>
        <p:spPr>
          <a:xfrm>
            <a:off x="556591" y="278295"/>
            <a:ext cx="10389704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Breakdown: Students need to be able to compute unit rate and determine if a relationship is proportional given a real-world scenario.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DE771-FE63-4BFA-8027-62399388AFFB}"/>
              </a:ext>
            </a:extLst>
          </p:cNvPr>
          <p:cNvSpPr txBox="1"/>
          <p:nvPr/>
        </p:nvSpPr>
        <p:spPr>
          <a:xfrm>
            <a:off x="281354" y="1603717"/>
            <a:ext cx="102569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</a:p>
          <a:p>
            <a:r>
              <a:rPr lang="en-US" dirty="0"/>
              <a:t>  A skydiver </a:t>
            </a:r>
            <a:r>
              <a:rPr lang="en-US" dirty="0">
                <a:highlight>
                  <a:srgbClr val="FFFF00"/>
                </a:highlight>
              </a:rPr>
              <a:t>falls 144 feet in 3 seconds</a:t>
            </a:r>
            <a:r>
              <a:rPr lang="en-US" dirty="0"/>
              <a:t>. How far do they fall in 1 second?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Step 1: find the important information—</a:t>
            </a:r>
          </a:p>
          <a:p>
            <a:r>
              <a:rPr lang="en-US" dirty="0"/>
              <a:t>		144 feet in 3 seconds</a:t>
            </a:r>
          </a:p>
          <a:p>
            <a:endParaRPr lang="en-US" dirty="0"/>
          </a:p>
          <a:p>
            <a:r>
              <a:rPr lang="en-US" dirty="0"/>
              <a:t>	Step 2: figure out what the question is asking you—</a:t>
            </a:r>
          </a:p>
          <a:p>
            <a:r>
              <a:rPr lang="en-US" dirty="0"/>
              <a:t>		How far will they fall in 1 second? (Unit Rate is ONE of something)</a:t>
            </a:r>
          </a:p>
          <a:p>
            <a:endParaRPr lang="en-US" dirty="0"/>
          </a:p>
          <a:p>
            <a:r>
              <a:rPr lang="en-US" dirty="0"/>
              <a:t>	Step 3: set up your ratio to find the unit rate—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1436DD-E535-45F4-82CF-3BC2280483CA}"/>
                  </a:ext>
                </a:extLst>
              </p:cNvPr>
              <p:cNvSpPr txBox="1"/>
              <p:nvPr/>
            </p:nvSpPr>
            <p:spPr>
              <a:xfrm>
                <a:off x="1397391" y="4944807"/>
                <a:ext cx="3263704" cy="61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𝑓𝑒𝑒𝑡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𝑓𝑒𝑒𝑡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1436DD-E535-45F4-82CF-3BC22804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91" y="4944807"/>
                <a:ext cx="3263704" cy="618952"/>
              </a:xfrm>
              <a:prstGeom prst="rect">
                <a:avLst/>
              </a:prstGeom>
              <a:blipFill>
                <a:blip r:embed="rId3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4C6BAC1-DC7F-4845-B86D-60DD0A10B480}"/>
              </a:ext>
            </a:extLst>
          </p:cNvPr>
          <p:cNvSpPr txBox="1"/>
          <p:nvPr/>
        </p:nvSpPr>
        <p:spPr>
          <a:xfrm>
            <a:off x="5216772" y="4862077"/>
            <a:ext cx="395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multiply.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C6BAD-7C56-441D-A460-59A30791DB66}"/>
                  </a:ext>
                </a:extLst>
              </p:cNvPr>
              <p:cNvSpPr txBox="1"/>
              <p:nvPr/>
            </p:nvSpPr>
            <p:spPr>
              <a:xfrm>
                <a:off x="5409843" y="5129473"/>
                <a:ext cx="4690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𝑓𝑒𝑒𝑡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𝑠𝑒𝑐𝑜𝑛𝑑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𝑠𝑒𝑐𝑜𝑛𝑑𝑠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𝑓𝑒𝑒𝑡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C6BAD-7C56-441D-A460-59A30791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43" y="5129473"/>
                <a:ext cx="4690760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EECEF6-F98C-4262-A1AA-CB7FC2F3A4D4}"/>
              </a:ext>
            </a:extLst>
          </p:cNvPr>
          <p:cNvSpPr txBox="1"/>
          <p:nvPr/>
        </p:nvSpPr>
        <p:spPr>
          <a:xfrm>
            <a:off x="5216771" y="5503613"/>
            <a:ext cx="395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1C981E-DB9C-435C-9B06-B0C929645A3F}"/>
                  </a:ext>
                </a:extLst>
              </p:cNvPr>
              <p:cNvSpPr txBox="1"/>
              <p:nvPr/>
            </p:nvSpPr>
            <p:spPr>
              <a:xfrm>
                <a:off x="5409843" y="5727323"/>
                <a:ext cx="4690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1C981E-DB9C-435C-9B06-B0C92964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43" y="5727323"/>
                <a:ext cx="46907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401F96-1F2F-4414-A374-AF4F0E206ED9}"/>
              </a:ext>
            </a:extLst>
          </p:cNvPr>
          <p:cNvSpPr txBox="1"/>
          <p:nvPr/>
        </p:nvSpPr>
        <p:spPr>
          <a:xfrm>
            <a:off x="5216771" y="6074714"/>
            <a:ext cx="550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Divide each side by 3 to find the unit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BB80DC-69B2-469B-B9AE-C003D948BA3B}"/>
                  </a:ext>
                </a:extLst>
              </p:cNvPr>
              <p:cNvSpPr txBox="1"/>
              <p:nvPr/>
            </p:nvSpPr>
            <p:spPr>
              <a:xfrm>
                <a:off x="5409843" y="6422105"/>
                <a:ext cx="4690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𝑓𝑒𝑒𝑡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𝑠𝑒𝑐𝑜𝑛𝑑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BB80DC-69B2-469B-B9AE-C003D948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43" y="6422105"/>
                <a:ext cx="4690760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F42915-D6A0-5046-BC3E-68CA7D0A32AE}"/>
              </a:ext>
            </a:extLst>
          </p:cNvPr>
          <p:cNvSpPr txBox="1"/>
          <p:nvPr/>
        </p:nvSpPr>
        <p:spPr>
          <a:xfrm>
            <a:off x="10121706" y="4857282"/>
            <a:ext cx="2084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Noteworthy Light" panose="02000400000000000000" pitchFamily="2" charset="77"/>
                <a:ea typeface="Noteworthy Light" panose="02000400000000000000" pitchFamily="2" charset="77"/>
              </a:rPr>
              <a:t>Remember: Like terms across from each other in the ratio. In this example: feet is across from feet and seconds is across from seconds</a:t>
            </a:r>
          </a:p>
        </p:txBody>
      </p:sp>
    </p:spTree>
    <p:extLst>
      <p:ext uri="{BB962C8B-B14F-4D97-AF65-F5344CB8AC3E}">
        <p14:creationId xmlns:p14="http://schemas.microsoft.com/office/powerpoint/2010/main" val="184056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122D51-9578-4F45-BE2D-EF3A578B80E7}"/>
              </a:ext>
            </a:extLst>
          </p:cNvPr>
          <p:cNvSpPr txBox="1"/>
          <p:nvPr/>
        </p:nvSpPr>
        <p:spPr>
          <a:xfrm>
            <a:off x="450574" y="177722"/>
            <a:ext cx="10614992" cy="9848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Breakdown: Students need to be able to find the unit rate of two quantities (or more) and determine if they are proportional. This includes word problems, tables, equations, and graphs.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raphing proportional relationships">
            <a:extLst>
              <a:ext uri="{FF2B5EF4-FFF2-40B4-BE49-F238E27FC236}">
                <a16:creationId xmlns:a16="http://schemas.microsoft.com/office/drawing/2014/main" id="{94944D98-220C-4DF8-9D28-ECC5CA80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564444"/>
            <a:ext cx="2728724" cy="29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9591D-101A-48FF-BE0A-70E91DDB0A29}"/>
              </a:ext>
            </a:extLst>
          </p:cNvPr>
          <p:cNvSpPr txBox="1"/>
          <p:nvPr/>
        </p:nvSpPr>
        <p:spPr>
          <a:xfrm>
            <a:off x="196947" y="4732549"/>
            <a:ext cx="3615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graph to be proportional: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start at (0,0)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a straight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go up at a constant rate</a:t>
            </a:r>
          </a:p>
        </p:txBody>
      </p:sp>
      <p:pic>
        <p:nvPicPr>
          <p:cNvPr id="1030" name="Picture 6" descr="Proportions - MathBitsNotebook(Jr)">
            <a:extLst>
              <a:ext uri="{FF2B5EF4-FFF2-40B4-BE49-F238E27FC236}">
                <a16:creationId xmlns:a16="http://schemas.microsoft.com/office/drawing/2014/main" id="{EC72D20D-6746-4D76-AD27-1561D29F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60" y="1957004"/>
            <a:ext cx="2328291" cy="213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884478A-A84C-43D0-939F-406D0702D794}"/>
              </a:ext>
            </a:extLst>
          </p:cNvPr>
          <p:cNvSpPr txBox="1"/>
          <p:nvPr/>
        </p:nvSpPr>
        <p:spPr>
          <a:xfrm>
            <a:off x="4119489" y="4732549"/>
            <a:ext cx="361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table to be proportional: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have a COP—meaning all values MUST go up at the same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872248-4DDE-4EF1-BF0F-B4B65ABF1164}"/>
                  </a:ext>
                </a:extLst>
              </p:cNvPr>
              <p:cNvSpPr txBox="1"/>
              <p:nvPr/>
            </p:nvSpPr>
            <p:spPr>
              <a:xfrm>
                <a:off x="8510953" y="2730728"/>
                <a:ext cx="23282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872248-4DDE-4EF1-BF0F-B4B65ABF1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953" y="2730728"/>
                <a:ext cx="232829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37BE7DFC-C55B-4E2F-9275-B7E963DB1C57}"/>
              </a:ext>
            </a:extLst>
          </p:cNvPr>
          <p:cNvSpPr txBox="1"/>
          <p:nvPr/>
        </p:nvSpPr>
        <p:spPr>
          <a:xfrm>
            <a:off x="7734886" y="4481789"/>
            <a:ext cx="3615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 equation to be proportional: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must be in the format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it has anything added or subtracted from it, the equation is NON-PROPORTIONAL</a:t>
            </a:r>
          </a:p>
        </p:txBody>
      </p:sp>
    </p:spTree>
    <p:extLst>
      <p:ext uri="{BB962C8B-B14F-4D97-AF65-F5344CB8AC3E}">
        <p14:creationId xmlns:p14="http://schemas.microsoft.com/office/powerpoint/2010/main" val="19391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8C91B6-602E-4FDB-992B-7B589C4DD277}"/>
              </a:ext>
            </a:extLst>
          </p:cNvPr>
          <p:cNvSpPr txBox="1"/>
          <p:nvPr/>
        </p:nvSpPr>
        <p:spPr>
          <a:xfrm>
            <a:off x="424070" y="371061"/>
            <a:ext cx="10707756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Breakdown: Students need to be able to determine what any specific point on the graph represents in terms of the problem.</a:t>
            </a:r>
          </a:p>
        </p:txBody>
      </p:sp>
      <p:pic>
        <p:nvPicPr>
          <p:cNvPr id="2050" name="Picture 2" descr="Proportional Relationships Practice - MathBitsNotebook (Jr)">
            <a:extLst>
              <a:ext uri="{FF2B5EF4-FFF2-40B4-BE49-F238E27FC236}">
                <a16:creationId xmlns:a16="http://schemas.microsoft.com/office/drawing/2014/main" id="{2035252C-602B-44D4-8FAE-2877243B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3" y="1536017"/>
            <a:ext cx="4448834" cy="44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50FFFE-0876-43B5-B80C-424F911A038F}"/>
              </a:ext>
            </a:extLst>
          </p:cNvPr>
          <p:cNvSpPr txBox="1"/>
          <p:nvPr/>
        </p:nvSpPr>
        <p:spPr>
          <a:xfrm>
            <a:off x="4801365" y="1693486"/>
            <a:ext cx="63304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the point (3,2) represent on the graph?</a:t>
            </a:r>
          </a:p>
          <a:p>
            <a:endParaRPr lang="en-US" dirty="0"/>
          </a:p>
          <a:p>
            <a:r>
              <a:rPr lang="en-US" dirty="0"/>
              <a:t>	That for every three minutes that has passed, the person can run 2 laps.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does the point (6,4) represent on the graph?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That for every six minutes that has passed, the person can run 4 laps.</a:t>
            </a:r>
          </a:p>
          <a:p>
            <a:endParaRPr lang="en-US" dirty="0"/>
          </a:p>
          <a:p>
            <a:r>
              <a:rPr lang="en-US" dirty="0"/>
              <a:t>What does the pint (9,6) represent on the graph?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That for every 9 minutes that has passed, the person can run 6 laps.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A2B353-17D3-4531-92D3-671FC95A1F8E}"/>
              </a:ext>
            </a:extLst>
          </p:cNvPr>
          <p:cNvCxnSpPr/>
          <p:nvPr/>
        </p:nvCxnSpPr>
        <p:spPr>
          <a:xfrm>
            <a:off x="4797083" y="3010486"/>
            <a:ext cx="63347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643889-846B-4BE0-B2F0-AD96DDAC88F4}"/>
              </a:ext>
            </a:extLst>
          </p:cNvPr>
          <p:cNvCxnSpPr/>
          <p:nvPr/>
        </p:nvCxnSpPr>
        <p:spPr>
          <a:xfrm>
            <a:off x="4797083" y="4710332"/>
            <a:ext cx="63347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7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85C2-96A5-496D-9A58-EF529E7B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65" y="-441731"/>
            <a:ext cx="10206559" cy="1325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does this come in for 8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 math?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546F7-577B-4CD0-B1B9-5FAAD5319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265" y="883831"/>
                <a:ext cx="10663031" cy="57531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8.EE.5 &amp; 6: Understand the connections between proportional relationships, lines, and linear equations. </a:t>
                </a:r>
              </a:p>
              <a:p>
                <a:pPr lvl="2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 proportional relationships on an </a:t>
                </a:r>
                <a:r>
                  <a:rPr lang="en-US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coordinate grid and understand that the unit rate of the information is the slope.</a:t>
                </a:r>
              </a:p>
              <a:p>
                <a:pPr lvl="2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 unit rates/slopes to each other</a:t>
                </a:r>
              </a:p>
              <a:p>
                <a:pPr lvl="2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similar triangles to explain why slope, m, is the same between two points on a non-vertical line </a:t>
                </a:r>
              </a:p>
              <a:p>
                <a:pPr lvl="2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 the equation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en-US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line intercepting the vertical axis at b (the y-intercept)</a:t>
                </a:r>
              </a:p>
              <a:p>
                <a:pPr lvl="2"/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Basically you will be using unit rate to create equations for a graph on an 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coordinate graph. Just building on what we have already learned!	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But, don’t worry, that isn’t until next year!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546F7-577B-4CD0-B1B9-5FAAD5319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265" y="883831"/>
                <a:ext cx="10663031" cy="5753119"/>
              </a:xfrm>
              <a:blipFill>
                <a:blip r:embed="rId2"/>
                <a:stretch>
                  <a:fillRect l="-857" t="-1165" r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new smiley face emoji">
            <a:extLst>
              <a:ext uri="{FF2B5EF4-FFF2-40B4-BE49-F238E27FC236}">
                <a16:creationId xmlns:a16="http://schemas.microsoft.com/office/drawing/2014/main" id="{0BCF0095-094C-4937-9D55-67D515CB4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 t="6592" r="23292" b="10012"/>
          <a:stretch/>
        </p:blipFill>
        <p:spPr bwMode="auto">
          <a:xfrm>
            <a:off x="6096000" y="5233067"/>
            <a:ext cx="1198738" cy="10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190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1377</Words>
  <Application>Microsoft Macintosh PowerPoint</Application>
  <PresentationFormat>Widescreen</PresentationFormat>
  <Paragraphs>115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 Extra Light</vt:lpstr>
      <vt:lpstr>Arial</vt:lpstr>
      <vt:lpstr>Calibri</vt:lpstr>
      <vt:lpstr>Cambria Math</vt:lpstr>
      <vt:lpstr>Century Schoolbook</vt:lpstr>
      <vt:lpstr>Noteworthy Light</vt:lpstr>
      <vt:lpstr>Times New Roman</vt:lpstr>
      <vt:lpstr>Wingdings 2</vt:lpstr>
      <vt:lpstr>View</vt:lpstr>
      <vt:lpstr>PowerPoint Presentation</vt:lpstr>
      <vt:lpstr>PowerPoint Presentation</vt:lpstr>
      <vt:lpstr>What have you been up to?</vt:lpstr>
      <vt:lpstr>PowerPoint Presentation</vt:lpstr>
      <vt:lpstr>Week 3: April 6-10 Introduction to Unit Rate Review</vt:lpstr>
      <vt:lpstr>PowerPoint Presentation</vt:lpstr>
      <vt:lpstr>PowerPoint Presentation</vt:lpstr>
      <vt:lpstr>PowerPoint Presentation</vt:lpstr>
      <vt:lpstr>Where does this come in for 8th grade math?</vt:lpstr>
      <vt:lpstr>Unit Rate Video Review!</vt:lpstr>
      <vt:lpstr>PowerPoint Presentation</vt:lpstr>
      <vt:lpstr>PowerPoint Presentation</vt:lpstr>
      <vt:lpstr>Review Practice</vt:lpstr>
      <vt:lpstr>Review Practice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Joyner</dc:creator>
  <cp:lastModifiedBy>Mayo Amanda</cp:lastModifiedBy>
  <cp:revision>19</cp:revision>
  <dcterms:created xsi:type="dcterms:W3CDTF">2020-03-27T17:32:05Z</dcterms:created>
  <dcterms:modified xsi:type="dcterms:W3CDTF">2020-04-03T15:07:41Z</dcterms:modified>
</cp:coreProperties>
</file>