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3" r:id="rId2"/>
    <p:sldId id="256" r:id="rId3"/>
    <p:sldId id="259" r:id="rId4"/>
    <p:sldId id="264" r:id="rId5"/>
    <p:sldId id="265" r:id="rId6"/>
    <p:sldId id="266" r:id="rId7"/>
    <p:sldId id="267" r:id="rId8"/>
    <p:sldId id="282" r:id="rId9"/>
    <p:sldId id="280" r:id="rId10"/>
    <p:sldId id="281" r:id="rId11"/>
    <p:sldId id="276" r:id="rId12"/>
    <p:sldId id="277" r:id="rId13"/>
    <p:sldId id="27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by Joyner" initials="SJ" lastIdx="1" clrIdx="0">
    <p:extLst>
      <p:ext uri="{19B8F6BF-5375-455C-9EA6-DF929625EA0E}">
        <p15:presenceInfo xmlns:p15="http://schemas.microsoft.com/office/powerpoint/2012/main" userId="13e30b656a0e3c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264" autoAdjust="0"/>
  </p:normalViewPr>
  <p:slideViewPr>
    <p:cSldViewPr snapToGrid="0">
      <p:cViewPr varScale="1">
        <p:scale>
          <a:sx n="91" d="100"/>
          <a:sy n="91" d="100"/>
        </p:scale>
        <p:origin x="208" y="4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B5A59-7877-4954-95E6-7C728143E1CD}" type="datetimeFigureOut">
              <a:rPr lang="en-US" smtClean="0"/>
              <a:t>3/27/20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A7756-C113-4717-B05F-9931C3BB39BD}" type="slidenum">
              <a:rPr lang="en-US" smtClean="0"/>
              <a:t>‹#›</a:t>
            </a:fld>
            <a:endParaRPr lang="en-US"/>
          </a:p>
        </p:txBody>
      </p:sp>
    </p:spTree>
    <p:extLst>
      <p:ext uri="{BB962C8B-B14F-4D97-AF65-F5344CB8AC3E}">
        <p14:creationId xmlns:p14="http://schemas.microsoft.com/office/powerpoint/2010/main" val="209001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A7756-C113-4717-B05F-9931C3BB39BD}" type="slidenum">
              <a:rPr lang="en-US" smtClean="0"/>
              <a:t>8</a:t>
            </a:fld>
            <a:endParaRPr lang="en-US"/>
          </a:p>
        </p:txBody>
      </p:sp>
    </p:spTree>
    <p:extLst>
      <p:ext uri="{BB962C8B-B14F-4D97-AF65-F5344CB8AC3E}">
        <p14:creationId xmlns:p14="http://schemas.microsoft.com/office/powerpoint/2010/main" val="61247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A7756-C113-4717-B05F-9931C3BB39BD}" type="slidenum">
              <a:rPr lang="en-US" smtClean="0"/>
              <a:t>9</a:t>
            </a:fld>
            <a:endParaRPr lang="en-US"/>
          </a:p>
        </p:txBody>
      </p:sp>
    </p:spTree>
    <p:extLst>
      <p:ext uri="{BB962C8B-B14F-4D97-AF65-F5344CB8AC3E}">
        <p14:creationId xmlns:p14="http://schemas.microsoft.com/office/powerpoint/2010/main" val="14144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6F9D21E-966E-4E13-8BBE-A680BE9C4784}" type="datetimeFigureOut">
              <a:rPr lang="en-US" smtClean="0"/>
              <a:t>3/27/20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1E8AEEF-DFB3-473A-A1BA-870B55AB9B2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49892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9D21E-966E-4E13-8BBE-A680BE9C4784}" type="datetimeFigureOut">
              <a:rPr lang="en-US" smtClean="0"/>
              <a:t>3/27/20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8AEEF-DFB3-473A-A1BA-870B55AB9B24}" type="slidenum">
              <a:rPr lang="en-US" smtClean="0"/>
              <a:t>‹#›</a:t>
            </a:fld>
            <a:endParaRPr lang="en-US"/>
          </a:p>
        </p:txBody>
      </p:sp>
    </p:spTree>
    <p:extLst>
      <p:ext uri="{BB962C8B-B14F-4D97-AF65-F5344CB8AC3E}">
        <p14:creationId xmlns:p14="http://schemas.microsoft.com/office/powerpoint/2010/main" val="233895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9D21E-966E-4E13-8BBE-A680BE9C4784}" type="datetimeFigureOut">
              <a:rPr lang="en-US" smtClean="0"/>
              <a:t>3/27/20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8AEEF-DFB3-473A-A1BA-870B55AB9B24}" type="slidenum">
              <a:rPr lang="en-US" smtClean="0"/>
              <a:t>‹#›</a:t>
            </a:fld>
            <a:endParaRPr lang="en-US"/>
          </a:p>
        </p:txBody>
      </p:sp>
    </p:spTree>
    <p:extLst>
      <p:ext uri="{BB962C8B-B14F-4D97-AF65-F5344CB8AC3E}">
        <p14:creationId xmlns:p14="http://schemas.microsoft.com/office/powerpoint/2010/main" val="218217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9D21E-966E-4E13-8BBE-A680BE9C4784}" type="datetimeFigureOut">
              <a:rPr lang="en-US" smtClean="0"/>
              <a:t>3/27/20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8AEEF-DFB3-473A-A1BA-870B55AB9B24}" type="slidenum">
              <a:rPr lang="en-US" smtClean="0"/>
              <a:t>‹#›</a:t>
            </a:fld>
            <a:endParaRPr lang="en-US"/>
          </a:p>
        </p:txBody>
      </p:sp>
    </p:spTree>
    <p:extLst>
      <p:ext uri="{BB962C8B-B14F-4D97-AF65-F5344CB8AC3E}">
        <p14:creationId xmlns:p14="http://schemas.microsoft.com/office/powerpoint/2010/main" val="205412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9D21E-966E-4E13-8BBE-A680BE9C4784}" type="datetimeFigureOut">
              <a:rPr lang="en-US" smtClean="0"/>
              <a:t>3/27/20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8AEEF-DFB3-473A-A1BA-870B55AB9B2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930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F9D21E-966E-4E13-8BBE-A680BE9C4784}" type="datetimeFigureOut">
              <a:rPr lang="en-US" smtClean="0"/>
              <a:t>3/27/20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8AEEF-DFB3-473A-A1BA-870B55AB9B24}" type="slidenum">
              <a:rPr lang="en-US" smtClean="0"/>
              <a:t>‹#›</a:t>
            </a:fld>
            <a:endParaRPr lang="en-US"/>
          </a:p>
        </p:txBody>
      </p:sp>
    </p:spTree>
    <p:extLst>
      <p:ext uri="{BB962C8B-B14F-4D97-AF65-F5344CB8AC3E}">
        <p14:creationId xmlns:p14="http://schemas.microsoft.com/office/powerpoint/2010/main" val="99703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F9D21E-966E-4E13-8BBE-A680BE9C4784}" type="datetimeFigureOut">
              <a:rPr lang="en-US" smtClean="0"/>
              <a:t>3/27/20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E8AEEF-DFB3-473A-A1BA-870B55AB9B24}" type="slidenum">
              <a:rPr lang="en-US" smtClean="0"/>
              <a:t>‹#›</a:t>
            </a:fld>
            <a:endParaRPr lang="en-US"/>
          </a:p>
        </p:txBody>
      </p:sp>
    </p:spTree>
    <p:extLst>
      <p:ext uri="{BB962C8B-B14F-4D97-AF65-F5344CB8AC3E}">
        <p14:creationId xmlns:p14="http://schemas.microsoft.com/office/powerpoint/2010/main" val="357590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F9D21E-966E-4E13-8BBE-A680BE9C4784}" type="datetimeFigureOut">
              <a:rPr lang="en-US" smtClean="0"/>
              <a:t>3/27/20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8AEEF-DFB3-473A-A1BA-870B55AB9B24}" type="slidenum">
              <a:rPr lang="en-US" smtClean="0"/>
              <a:t>‹#›</a:t>
            </a:fld>
            <a:endParaRPr lang="en-US"/>
          </a:p>
        </p:txBody>
      </p:sp>
    </p:spTree>
    <p:extLst>
      <p:ext uri="{BB962C8B-B14F-4D97-AF65-F5344CB8AC3E}">
        <p14:creationId xmlns:p14="http://schemas.microsoft.com/office/powerpoint/2010/main" val="254013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D21E-966E-4E13-8BBE-A680BE9C4784}" type="datetimeFigureOut">
              <a:rPr lang="en-US" smtClean="0"/>
              <a:t>3/27/20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E8AEEF-DFB3-473A-A1BA-870B55AB9B24}" type="slidenum">
              <a:rPr lang="en-US" smtClean="0"/>
              <a:t>‹#›</a:t>
            </a:fld>
            <a:endParaRPr lang="en-US"/>
          </a:p>
        </p:txBody>
      </p:sp>
    </p:spTree>
    <p:extLst>
      <p:ext uri="{BB962C8B-B14F-4D97-AF65-F5344CB8AC3E}">
        <p14:creationId xmlns:p14="http://schemas.microsoft.com/office/powerpoint/2010/main" val="209494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F9D21E-966E-4E13-8BBE-A680BE9C4784}" type="datetimeFigureOut">
              <a:rPr lang="en-US" smtClean="0"/>
              <a:t>3/27/20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8AEEF-DFB3-473A-A1BA-870B55AB9B24}" type="slidenum">
              <a:rPr lang="en-US" smtClean="0"/>
              <a:t>‹#›</a:t>
            </a:fld>
            <a:endParaRPr lang="en-US"/>
          </a:p>
        </p:txBody>
      </p:sp>
    </p:spTree>
    <p:extLst>
      <p:ext uri="{BB962C8B-B14F-4D97-AF65-F5344CB8AC3E}">
        <p14:creationId xmlns:p14="http://schemas.microsoft.com/office/powerpoint/2010/main" val="404464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F9D21E-966E-4E13-8BBE-A680BE9C4784}" type="datetimeFigureOut">
              <a:rPr lang="en-US" smtClean="0"/>
              <a:t>3/27/20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E8AEEF-DFB3-473A-A1BA-870B55AB9B24}" type="slidenum">
              <a:rPr lang="en-US" smtClean="0"/>
              <a:t>‹#›</a:t>
            </a:fld>
            <a:endParaRPr lang="en-US"/>
          </a:p>
        </p:txBody>
      </p:sp>
    </p:spTree>
    <p:extLst>
      <p:ext uri="{BB962C8B-B14F-4D97-AF65-F5344CB8AC3E}">
        <p14:creationId xmlns:p14="http://schemas.microsoft.com/office/powerpoint/2010/main" val="319792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6F9D21E-966E-4E13-8BBE-A680BE9C4784}" type="datetimeFigureOut">
              <a:rPr lang="en-US" smtClean="0"/>
              <a:t>3/27/20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1E8AEEF-DFB3-473A-A1BA-870B55AB9B24}" type="slidenum">
              <a:rPr lang="en-US" smtClean="0"/>
              <a:t>‹#›</a:t>
            </a:fld>
            <a:endParaRPr lang="en-US"/>
          </a:p>
        </p:txBody>
      </p:sp>
    </p:spTree>
    <p:extLst>
      <p:ext uri="{BB962C8B-B14F-4D97-AF65-F5344CB8AC3E}">
        <p14:creationId xmlns:p14="http://schemas.microsoft.com/office/powerpoint/2010/main" val="532763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youtube.com/watch?v=nIcvwxsqV0c&amp;feature=youtu.be" TargetMode="External"/><Relationship Id="rId2" Type="http://schemas.openxmlformats.org/officeDocument/2006/relationships/video" Target="https://www.youtube.com/embed/nIcvwxsqV0c" TargetMode="External"/><Relationship Id="rId1" Type="http://schemas.openxmlformats.org/officeDocument/2006/relationships/video" Target="https://www.youtube.com/embed/ShbX_5nQWlU"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www.youtube.com/watch?v=ShbX_5nQWlU&amp;feature=youtu.b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aXz5GnkMEcYlVe5I1cEcDjZ1qAsRe95e/view?usp=sharing"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hyperlink" Target="https://drive.google.com/file/d/12VzAm1txddlV5C_zqflzZSEm5VPHJzir/view?usp=sharing" TargetMode="External"/><Relationship Id="rId4" Type="http://schemas.openxmlformats.org/officeDocument/2006/relationships/hyperlink" Target="https://drive.google.com/file/d/1Ubf8i2qT0aLPQe8XH4Sv6Ira9r5kRei0/view?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s://drive.google.com/file/d/1JA5M57H8DfLVbVfNWNDKJVtLc2ciYF8c/view?usp=sharing" TargetMode="External"/><Relationship Id="rId2" Type="http://schemas.openxmlformats.org/officeDocument/2006/relationships/slideLayout" Target="../slideLayouts/slideLayout2.xml"/><Relationship Id="rId1" Type="http://schemas.openxmlformats.org/officeDocument/2006/relationships/video" Target="https://www.youtube.com/embed/elkZAKVz_f8" TargetMode="External"/><Relationship Id="rId6" Type="http://schemas.openxmlformats.org/officeDocument/2006/relationships/hyperlink" Target="https://drive.google.com/file/d/1JCCYN7C6OH01fgs1kYQjQ77jcEX1DuOF/view?usp=sharing" TargetMode="External"/><Relationship Id="rId5" Type="http://schemas.openxmlformats.org/officeDocument/2006/relationships/image" Target="../media/image17.jpeg"/><Relationship Id="rId4" Type="http://schemas.openxmlformats.org/officeDocument/2006/relationships/hyperlink" Target="https://www.youtube.com/watch?v=elkZAKVz_f8&amp;feature=youtu.be"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zJiDS20QeA" TargetMode="External"/><Relationship Id="rId6" Type="http://schemas.openxmlformats.org/officeDocument/2006/relationships/hyperlink" Target="https://drive.google.com/file/d/12kaCsKxF_9AmOCASoHqNr4uCoq3L0LDA/view?usp=sharing" TargetMode="External"/><Relationship Id="rId5" Type="http://schemas.openxmlformats.org/officeDocument/2006/relationships/image" Target="../media/image18.jpeg"/><Relationship Id="rId4" Type="http://schemas.openxmlformats.org/officeDocument/2006/relationships/hyperlink" Target="https://www.youtube.com/watch?v=-zJiDS20QeA&amp;feature=youtu.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EB496-5E4F-4B47-8558-C0BB72508298}"/>
              </a:ext>
            </a:extLst>
          </p:cNvPr>
          <p:cNvSpPr txBox="1"/>
          <p:nvPr/>
        </p:nvSpPr>
        <p:spPr>
          <a:xfrm>
            <a:off x="667814" y="751344"/>
            <a:ext cx="10357994" cy="5355312"/>
          </a:xfrm>
          <a:prstGeom prst="rect">
            <a:avLst/>
          </a:prstGeom>
          <a:noFill/>
        </p:spPr>
        <p:txBody>
          <a:bodyPr wrap="square" rtlCol="0">
            <a:spAutoFit/>
          </a:bodyPr>
          <a:lstStyle/>
          <a:p>
            <a:pPr algn="ct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Alright guys! Here is the information for week TWO of our review to prepare you for 8</a:t>
            </a:r>
            <a:r>
              <a:rPr lang="en-US" sz="2200" baseline="30000" dirty="0">
                <a:solidFill>
                  <a:schemeClr val="tx1">
                    <a:lumMod val="95000"/>
                    <a:lumOff val="5000"/>
                  </a:schemeClr>
                </a:solidFill>
                <a:latin typeface="Times New Roman" panose="02020603050405020304" pitchFamily="18" charset="0"/>
                <a:cs typeface="Times New Roman" panose="02020603050405020304" pitchFamily="18" charset="0"/>
              </a:rPr>
              <a:t>th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grade math!</a:t>
            </a:r>
          </a:p>
          <a:p>
            <a:pPr algn="ct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This PowerPoint is going to go over inequalities! It will have video information on what to DO with inequalities, how to solve them, how to graph them, some notes, practice, and a review from LAST week on equations at the very end. This is just to make sure that you are still seeing the older material that you need for 8</a:t>
            </a:r>
            <a:r>
              <a:rPr lang="en-US" sz="2200" baseline="30000" dirty="0">
                <a:solidFill>
                  <a:schemeClr val="tx1">
                    <a:lumMod val="95000"/>
                    <a:lumOff val="5000"/>
                  </a:schemeClr>
                </a:solidFill>
                <a:latin typeface="Times New Roman" panose="02020603050405020304" pitchFamily="18" charset="0"/>
                <a:cs typeface="Times New Roman" panose="02020603050405020304" pitchFamily="18" charset="0"/>
              </a:rPr>
              <a:t>th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grade also.</a:t>
            </a:r>
          </a:p>
          <a:p>
            <a:pPr algn="ct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200" dirty="0">
                <a:solidFill>
                  <a:schemeClr val="tx1">
                    <a:lumMod val="95000"/>
                    <a:lumOff val="5000"/>
                  </a:schemeClr>
                </a:solidFill>
                <a:highlight>
                  <a:srgbClr val="FFFF00"/>
                </a:highlight>
                <a:latin typeface="Times New Roman" panose="02020603050405020304" pitchFamily="18" charset="0"/>
                <a:cs typeface="Times New Roman" panose="02020603050405020304" pitchFamily="18" charset="0"/>
              </a:rPr>
              <a:t>Remember: Now, none of this is a requirement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You do NOT have to do all the practice, watch all the videos, or anything like that. This is simply a tool for you to utilize to prepare you for next year if you choose to do it! </a:t>
            </a:r>
            <a:r>
              <a:rPr lang="en-US" sz="2200" dirty="0">
                <a:solidFill>
                  <a:schemeClr val="tx1">
                    <a:lumMod val="95000"/>
                    <a:lumOff val="5000"/>
                  </a:schemeClr>
                </a:solidFill>
                <a:highlight>
                  <a:srgbClr val="FFFF00"/>
                </a:highlight>
                <a:latin typeface="Times New Roman" panose="02020603050405020304" pitchFamily="18" charset="0"/>
                <a:cs typeface="Times New Roman" panose="02020603050405020304" pitchFamily="18" charset="0"/>
              </a:rPr>
              <a:t>Also, you do NOT need to print anything out to work it! Just use a sheet of paper! </a:t>
            </a:r>
          </a:p>
          <a:p>
            <a:pPr algn="ct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You guys are absolutely amazing! I hope everyone is safe and healthy! </a:t>
            </a:r>
          </a:p>
          <a:p>
            <a:endParaRPr lang="en-US" sz="1600" dirty="0"/>
          </a:p>
          <a:p>
            <a:endParaRPr lang="en-US" dirty="0"/>
          </a:p>
        </p:txBody>
      </p:sp>
    </p:spTree>
    <p:extLst>
      <p:ext uri="{BB962C8B-B14F-4D97-AF65-F5344CB8AC3E}">
        <p14:creationId xmlns:p14="http://schemas.microsoft.com/office/powerpoint/2010/main" val="302285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05630A-3871-4C98-971D-4A63AF99FB94}"/>
              </a:ext>
            </a:extLst>
          </p:cNvPr>
          <p:cNvSpPr txBox="1"/>
          <p:nvPr/>
        </p:nvSpPr>
        <p:spPr>
          <a:xfrm>
            <a:off x="5781821" y="4360985"/>
            <a:ext cx="554267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hlinkClick r:id="rId4"/>
              </a:rPr>
              <a:t>Part Three of Two-Step Inequality Review</a:t>
            </a:r>
            <a:endParaRPr lang="en-US" sz="24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3DA5E625-E021-4D03-91B4-F9DDBB07D12B}"/>
              </a:ext>
            </a:extLst>
          </p:cNvPr>
          <p:cNvSpPr>
            <a:spLocks noGrp="1"/>
          </p:cNvSpPr>
          <p:nvPr>
            <p:ph type="title"/>
          </p:nvPr>
        </p:nvSpPr>
        <p:spPr>
          <a:xfrm>
            <a:off x="478301" y="-444186"/>
            <a:ext cx="10293330" cy="1325562"/>
          </a:xfrm>
        </p:spPr>
        <p:txBody>
          <a:bodyPr>
            <a:normAutofit/>
          </a:bodyPr>
          <a:lstStyle/>
          <a:p>
            <a:r>
              <a:rPr lang="en-US" sz="4000" dirty="0">
                <a:latin typeface="Times New Roman" panose="02020603050405020304" pitchFamily="18" charset="0"/>
                <a:cs typeface="Times New Roman" panose="02020603050405020304" pitchFamily="18" charset="0"/>
              </a:rPr>
              <a:t>Video Review of Two-Step Inequalities Continued</a:t>
            </a:r>
          </a:p>
        </p:txBody>
      </p:sp>
      <p:pic>
        <p:nvPicPr>
          <p:cNvPr id="6" name="ShbX_5nQWlU">
            <a:extLst>
              <a:ext uri="{FF2B5EF4-FFF2-40B4-BE49-F238E27FC236}">
                <a16:creationId xmlns:a16="http://schemas.microsoft.com/office/drawing/2014/main" id="{DB9695B7-B975-4DF5-AAE9-9ABF6BB9C707}"/>
              </a:ext>
            </a:extLst>
          </p:cNvPr>
          <p:cNvPicPr>
            <a:picLocks noRot="1" noChangeAspect="1"/>
          </p:cNvPicPr>
          <p:nvPr>
            <a:videoFile r:link="rId1"/>
          </p:nvPr>
        </p:nvPicPr>
        <p:blipFill>
          <a:blip r:embed="rId5"/>
          <a:stretch>
            <a:fillRect/>
          </a:stretch>
        </p:blipFill>
        <p:spPr>
          <a:xfrm>
            <a:off x="478301" y="4018964"/>
            <a:ext cx="4572000" cy="2571750"/>
          </a:xfrm>
          <a:prstGeom prst="rect">
            <a:avLst/>
          </a:prstGeom>
        </p:spPr>
      </p:pic>
      <p:sp>
        <p:nvSpPr>
          <p:cNvPr id="7" name="TextBox 6">
            <a:extLst>
              <a:ext uri="{FF2B5EF4-FFF2-40B4-BE49-F238E27FC236}">
                <a16:creationId xmlns:a16="http://schemas.microsoft.com/office/drawing/2014/main" id="{08B4FBFF-9514-459D-B8C3-C6D73DF6BC3C}"/>
              </a:ext>
            </a:extLst>
          </p:cNvPr>
          <p:cNvSpPr txBox="1"/>
          <p:nvPr/>
        </p:nvSpPr>
        <p:spPr>
          <a:xfrm>
            <a:off x="5275385" y="4360985"/>
            <a:ext cx="820615" cy="369332"/>
          </a:xfrm>
          <a:prstGeom prst="rect">
            <a:avLst/>
          </a:prstGeom>
          <a:noFill/>
        </p:spPr>
        <p:txBody>
          <a:bodyPr wrap="square" rtlCol="0">
            <a:spAutoFit/>
          </a:bodyPr>
          <a:lstStyle/>
          <a:p>
            <a:r>
              <a:rPr lang="en-US" sz="1400" dirty="0"/>
              <a:t>Link</a:t>
            </a:r>
            <a:r>
              <a:rPr lang="en-US" dirty="0"/>
              <a:t>:</a:t>
            </a:r>
          </a:p>
        </p:txBody>
      </p:sp>
      <p:sp>
        <p:nvSpPr>
          <p:cNvPr id="8" name="TextBox 7">
            <a:extLst>
              <a:ext uri="{FF2B5EF4-FFF2-40B4-BE49-F238E27FC236}">
                <a16:creationId xmlns:a16="http://schemas.microsoft.com/office/drawing/2014/main" id="{2CABE8D5-8A43-437E-B32E-286627853494}"/>
              </a:ext>
            </a:extLst>
          </p:cNvPr>
          <p:cNvSpPr txBox="1"/>
          <p:nvPr/>
        </p:nvSpPr>
        <p:spPr>
          <a:xfrm>
            <a:off x="6149925" y="4851069"/>
            <a:ext cx="457200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video to the left and the link above are the SAME video. I have provided both in case the video will not load, take the link above to access the SAME video.</a:t>
            </a:r>
          </a:p>
        </p:txBody>
      </p:sp>
      <p:pic>
        <p:nvPicPr>
          <p:cNvPr id="9" name="nIcvwxsqV0c">
            <a:extLst>
              <a:ext uri="{FF2B5EF4-FFF2-40B4-BE49-F238E27FC236}">
                <a16:creationId xmlns:a16="http://schemas.microsoft.com/office/drawing/2014/main" id="{33DF584D-959E-4F04-AC1C-E5707429E760}"/>
              </a:ext>
            </a:extLst>
          </p:cNvPr>
          <p:cNvPicPr>
            <a:picLocks noRot="1" noChangeAspect="1"/>
          </p:cNvPicPr>
          <p:nvPr>
            <a:videoFile r:link="rId2"/>
          </p:nvPr>
        </p:nvPicPr>
        <p:blipFill>
          <a:blip r:embed="rId6"/>
          <a:stretch>
            <a:fillRect/>
          </a:stretch>
        </p:blipFill>
        <p:spPr>
          <a:xfrm>
            <a:off x="478301" y="1082179"/>
            <a:ext cx="4572000" cy="2571750"/>
          </a:xfrm>
          <a:prstGeom prst="rect">
            <a:avLst/>
          </a:prstGeom>
        </p:spPr>
      </p:pic>
      <p:sp>
        <p:nvSpPr>
          <p:cNvPr id="10" name="TextBox 9">
            <a:extLst>
              <a:ext uri="{FF2B5EF4-FFF2-40B4-BE49-F238E27FC236}">
                <a16:creationId xmlns:a16="http://schemas.microsoft.com/office/drawing/2014/main" id="{1FFA748F-3157-4F89-AD45-FA37EA41B06F}"/>
              </a:ext>
            </a:extLst>
          </p:cNvPr>
          <p:cNvSpPr txBox="1"/>
          <p:nvPr/>
        </p:nvSpPr>
        <p:spPr>
          <a:xfrm>
            <a:off x="6046529" y="1767889"/>
            <a:ext cx="457200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video to the left and the link above are the SAME video. I have provided both in case the video will not load, take the link above to access the SAME video.</a:t>
            </a:r>
          </a:p>
        </p:txBody>
      </p:sp>
      <p:sp>
        <p:nvSpPr>
          <p:cNvPr id="11" name="TextBox 10">
            <a:extLst>
              <a:ext uri="{FF2B5EF4-FFF2-40B4-BE49-F238E27FC236}">
                <a16:creationId xmlns:a16="http://schemas.microsoft.com/office/drawing/2014/main" id="{D41FF4FE-D23C-4AAC-9997-2A38D05C9275}"/>
              </a:ext>
            </a:extLst>
          </p:cNvPr>
          <p:cNvSpPr txBox="1"/>
          <p:nvPr/>
        </p:nvSpPr>
        <p:spPr>
          <a:xfrm>
            <a:off x="5685692" y="1230781"/>
            <a:ext cx="529367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hlinkClick r:id="rId7"/>
              </a:rPr>
              <a:t>Part Two of Two-Step Inequality Review</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04711B3-D3C9-45B1-832D-E68F63578380}"/>
              </a:ext>
            </a:extLst>
          </p:cNvPr>
          <p:cNvSpPr txBox="1"/>
          <p:nvPr/>
        </p:nvSpPr>
        <p:spPr>
          <a:xfrm>
            <a:off x="5214658" y="1276947"/>
            <a:ext cx="820615" cy="369332"/>
          </a:xfrm>
          <a:prstGeom prst="rect">
            <a:avLst/>
          </a:prstGeom>
          <a:noFill/>
        </p:spPr>
        <p:txBody>
          <a:bodyPr wrap="square" rtlCol="0">
            <a:spAutoFit/>
          </a:bodyPr>
          <a:lstStyle/>
          <a:p>
            <a:r>
              <a:rPr lang="en-US" sz="1400" dirty="0"/>
              <a:t>Link</a:t>
            </a:r>
            <a:r>
              <a:rPr lang="en-US" dirty="0"/>
              <a:t>:</a:t>
            </a:r>
          </a:p>
        </p:txBody>
      </p:sp>
      <p:cxnSp>
        <p:nvCxnSpPr>
          <p:cNvPr id="13" name="Straight Arrow Connector 12">
            <a:extLst>
              <a:ext uri="{FF2B5EF4-FFF2-40B4-BE49-F238E27FC236}">
                <a16:creationId xmlns:a16="http://schemas.microsoft.com/office/drawing/2014/main" id="{95D754B1-CE6E-4DA9-8995-972032AE72C1}"/>
              </a:ext>
            </a:extLst>
          </p:cNvPr>
          <p:cNvCxnSpPr>
            <a:cxnSpLocks/>
          </p:cNvCxnSpPr>
          <p:nvPr/>
        </p:nvCxnSpPr>
        <p:spPr>
          <a:xfrm flipH="1" flipV="1">
            <a:off x="5112902" y="1703480"/>
            <a:ext cx="1145580" cy="461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78C5B1-AAE0-40DB-A810-74BEB7830221}"/>
              </a:ext>
            </a:extLst>
          </p:cNvPr>
          <p:cNvCxnSpPr>
            <a:cxnSpLocks/>
          </p:cNvCxnSpPr>
          <p:nvPr/>
        </p:nvCxnSpPr>
        <p:spPr>
          <a:xfrm flipH="1">
            <a:off x="5196135" y="4851069"/>
            <a:ext cx="1171371" cy="980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0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eft Brace 11">
            <a:extLst>
              <a:ext uri="{FF2B5EF4-FFF2-40B4-BE49-F238E27FC236}">
                <a16:creationId xmlns:a16="http://schemas.microsoft.com/office/drawing/2014/main" id="{896C285A-7133-4086-8F7E-17B2C1FC65F8}"/>
              </a:ext>
            </a:extLst>
          </p:cNvPr>
          <p:cNvSpPr/>
          <p:nvPr/>
        </p:nvSpPr>
        <p:spPr>
          <a:xfrm>
            <a:off x="4605134" y="1271483"/>
            <a:ext cx="728870" cy="400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9B1125E3-34C2-4585-8B88-0CD27C1D1174}"/>
              </a:ext>
            </a:extLst>
          </p:cNvPr>
          <p:cNvSpPr txBox="1"/>
          <p:nvPr/>
        </p:nvSpPr>
        <p:spPr>
          <a:xfrm>
            <a:off x="331308" y="96604"/>
            <a:ext cx="4273826"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worksheet lets students practice solving and graphing inequalities. (answer key included)</a:t>
            </a:r>
          </a:p>
        </p:txBody>
      </p:sp>
      <p:sp>
        <p:nvSpPr>
          <p:cNvPr id="14" name="Left Brace 13">
            <a:extLst>
              <a:ext uri="{FF2B5EF4-FFF2-40B4-BE49-F238E27FC236}">
                <a16:creationId xmlns:a16="http://schemas.microsoft.com/office/drawing/2014/main" id="{70DB6FF6-39A7-4A01-95D8-18F7D486F914}"/>
              </a:ext>
            </a:extLst>
          </p:cNvPr>
          <p:cNvSpPr/>
          <p:nvPr/>
        </p:nvSpPr>
        <p:spPr>
          <a:xfrm>
            <a:off x="4509263" y="190955"/>
            <a:ext cx="728870" cy="400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B054BFE3-70E5-49E3-8BED-5BD4A7054B99}"/>
              </a:ext>
            </a:extLst>
          </p:cNvPr>
          <p:cNvSpPr txBox="1"/>
          <p:nvPr/>
        </p:nvSpPr>
        <p:spPr>
          <a:xfrm>
            <a:off x="193247" y="1114285"/>
            <a:ext cx="4549948"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worksheet is for students to practice two-step inequalities without graphing. (answer key included)</a:t>
            </a:r>
          </a:p>
        </p:txBody>
      </p:sp>
      <p:pic>
        <p:nvPicPr>
          <p:cNvPr id="3074" name="Picture 2" descr="Résultat de recherche d'images pour &quot;practice&quot;">
            <a:extLst>
              <a:ext uri="{FF2B5EF4-FFF2-40B4-BE49-F238E27FC236}">
                <a16:creationId xmlns:a16="http://schemas.microsoft.com/office/drawing/2014/main" id="{7AD501A2-3772-4E0F-B341-BFFF2386A7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91" b="33068"/>
          <a:stretch/>
        </p:blipFill>
        <p:spPr bwMode="auto">
          <a:xfrm>
            <a:off x="0" y="3340934"/>
            <a:ext cx="12192000" cy="3589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FB7C4E-2F88-428E-8849-104175784C30}"/>
              </a:ext>
            </a:extLst>
          </p:cNvPr>
          <p:cNvSpPr/>
          <p:nvPr/>
        </p:nvSpPr>
        <p:spPr>
          <a:xfrm>
            <a:off x="5238133" y="190955"/>
            <a:ext cx="6096000" cy="400110"/>
          </a:xfrm>
          <a:prstGeom prst="rect">
            <a:avLst/>
          </a:prstGeom>
        </p:spPr>
        <p:txBody>
          <a:bodyPr>
            <a:spAutoFit/>
          </a:bodyPr>
          <a:lstStyle/>
          <a:p>
            <a:r>
              <a:rPr lang="en-US" sz="2000" dirty="0">
                <a:solidFill>
                  <a:srgbClr val="0070C0"/>
                </a:solidFill>
                <a:latin typeface="Abadi Extra Light" panose="020B0204020104020204" pitchFamily="34" charset="0"/>
                <a:hlinkClick r:id="rId3">
                  <a:extLst>
                    <a:ext uri="{A12FA001-AC4F-418D-AE19-62706E023703}">
                      <ahyp:hlinkClr xmlns:ahyp="http://schemas.microsoft.com/office/drawing/2018/hyperlinkcolor" val="tx"/>
                    </a:ext>
                  </a:extLst>
                </a:hlinkClick>
              </a:rPr>
              <a:t>Two-Step Inequalities Solving and Graphing Practice</a:t>
            </a:r>
            <a:endParaRPr lang="en-US" sz="2000" dirty="0">
              <a:solidFill>
                <a:srgbClr val="0070C0"/>
              </a:solidFill>
              <a:latin typeface="Abadi Extra Light" panose="020B0204020104020204" pitchFamily="34" charset="0"/>
            </a:endParaRPr>
          </a:p>
        </p:txBody>
      </p:sp>
      <p:sp>
        <p:nvSpPr>
          <p:cNvPr id="3" name="Rectangle 2">
            <a:extLst>
              <a:ext uri="{FF2B5EF4-FFF2-40B4-BE49-F238E27FC236}">
                <a16:creationId xmlns:a16="http://schemas.microsoft.com/office/drawing/2014/main" id="{927C09AC-BE5E-4C09-A6FE-941926D016C6}"/>
              </a:ext>
            </a:extLst>
          </p:cNvPr>
          <p:cNvSpPr/>
          <p:nvPr/>
        </p:nvSpPr>
        <p:spPr>
          <a:xfrm>
            <a:off x="5486400" y="1267182"/>
            <a:ext cx="6096000" cy="400110"/>
          </a:xfrm>
          <a:prstGeom prst="rect">
            <a:avLst/>
          </a:prstGeom>
        </p:spPr>
        <p:txBody>
          <a:bodyPr>
            <a:spAutoFit/>
          </a:bodyPr>
          <a:lstStyle/>
          <a:p>
            <a:r>
              <a:rPr lang="en-US" sz="2000" dirty="0">
                <a:solidFill>
                  <a:srgbClr val="0070C0"/>
                </a:solidFill>
                <a:latin typeface="Abadi Extra Light" panose="020B0204020104020204" pitchFamily="34" charset="0"/>
                <a:hlinkClick r:id="rId4">
                  <a:extLst>
                    <a:ext uri="{A12FA001-AC4F-418D-AE19-62706E023703}">
                      <ahyp:hlinkClr xmlns:ahyp="http://schemas.microsoft.com/office/drawing/2018/hyperlinkcolor" val="tx"/>
                    </a:ext>
                  </a:extLst>
                </a:hlinkClick>
              </a:rPr>
              <a:t>Two-Step Inequality Practice</a:t>
            </a:r>
            <a:endParaRPr lang="en-US" sz="2000" dirty="0">
              <a:solidFill>
                <a:srgbClr val="0070C0"/>
              </a:solidFill>
              <a:latin typeface="Abadi Extra Light" panose="020B0204020104020204" pitchFamily="34" charset="0"/>
            </a:endParaRPr>
          </a:p>
        </p:txBody>
      </p:sp>
      <p:sp>
        <p:nvSpPr>
          <p:cNvPr id="5" name="Rectangle 4">
            <a:extLst>
              <a:ext uri="{FF2B5EF4-FFF2-40B4-BE49-F238E27FC236}">
                <a16:creationId xmlns:a16="http://schemas.microsoft.com/office/drawing/2014/main" id="{7FE915F0-836C-4994-B9A8-38081CDB91AC}"/>
              </a:ext>
            </a:extLst>
          </p:cNvPr>
          <p:cNvSpPr/>
          <p:nvPr/>
        </p:nvSpPr>
        <p:spPr>
          <a:xfrm>
            <a:off x="5472065" y="2343409"/>
            <a:ext cx="6096000" cy="400110"/>
          </a:xfrm>
          <a:prstGeom prst="rect">
            <a:avLst/>
          </a:prstGeom>
        </p:spPr>
        <p:txBody>
          <a:bodyPr>
            <a:spAutoFit/>
          </a:bodyPr>
          <a:lstStyle/>
          <a:p>
            <a:r>
              <a:rPr lang="en-US" sz="2000" dirty="0">
                <a:solidFill>
                  <a:srgbClr val="0070C0"/>
                </a:solidFill>
                <a:latin typeface="Abadi Extra Light" panose="020B0204020104020204" pitchFamily="34" charset="0"/>
                <a:hlinkClick r:id="rId5">
                  <a:extLst>
                    <a:ext uri="{A12FA001-AC4F-418D-AE19-62706E023703}">
                      <ahyp:hlinkClr xmlns:ahyp="http://schemas.microsoft.com/office/drawing/2018/hyperlinkcolor" val="tx"/>
                    </a:ext>
                  </a:extLst>
                </a:hlinkClick>
              </a:rPr>
              <a:t>Rewriting Inequalities Practice</a:t>
            </a:r>
            <a:endParaRPr lang="en-US" sz="2000" dirty="0">
              <a:solidFill>
                <a:srgbClr val="0070C0"/>
              </a:solidFill>
              <a:latin typeface="Abadi Extra Light" panose="020B0204020104020204" pitchFamily="34" charset="0"/>
            </a:endParaRPr>
          </a:p>
        </p:txBody>
      </p:sp>
      <p:sp>
        <p:nvSpPr>
          <p:cNvPr id="16" name="Left Brace 15">
            <a:extLst>
              <a:ext uri="{FF2B5EF4-FFF2-40B4-BE49-F238E27FC236}">
                <a16:creationId xmlns:a16="http://schemas.microsoft.com/office/drawing/2014/main" id="{3FD59F33-7274-428B-A867-BFB731189C86}"/>
              </a:ext>
            </a:extLst>
          </p:cNvPr>
          <p:cNvSpPr/>
          <p:nvPr/>
        </p:nvSpPr>
        <p:spPr>
          <a:xfrm>
            <a:off x="4660371" y="2379873"/>
            <a:ext cx="728870" cy="400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6C498811-C90A-483D-A926-7734A936FAD4}"/>
              </a:ext>
            </a:extLst>
          </p:cNvPr>
          <p:cNvSpPr txBox="1"/>
          <p:nvPr/>
        </p:nvSpPr>
        <p:spPr>
          <a:xfrm>
            <a:off x="193247" y="2194813"/>
            <a:ext cx="4549948"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worksheet asks students to take a math sentence and turn it into a numerical inequality statement. (answer key included)</a:t>
            </a:r>
          </a:p>
        </p:txBody>
      </p:sp>
    </p:spTree>
    <p:extLst>
      <p:ext uri="{BB962C8B-B14F-4D97-AF65-F5344CB8AC3E}">
        <p14:creationId xmlns:p14="http://schemas.microsoft.com/office/powerpoint/2010/main" val="283623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D12101-78A8-486D-9207-296D397799C1}"/>
              </a:ext>
            </a:extLst>
          </p:cNvPr>
          <p:cNvSpPr txBox="1"/>
          <p:nvPr/>
        </p:nvSpPr>
        <p:spPr>
          <a:xfrm>
            <a:off x="2586990" y="229082"/>
            <a:ext cx="701802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Review of Equations from last week:</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23F2A55-EFB4-4357-B445-494A1111762D}"/>
                  </a:ext>
                </a:extLst>
              </p:cNvPr>
              <p:cNvSpPr txBox="1"/>
              <p:nvPr/>
            </p:nvSpPr>
            <p:spPr>
              <a:xfrm>
                <a:off x="502920" y="2312255"/>
                <a:ext cx="7818120" cy="3312510"/>
              </a:xfrm>
              <a:prstGeom prst="rect">
                <a:avLst/>
              </a:prstGeom>
              <a:noFill/>
            </p:spPr>
            <p:txBody>
              <a:bodyPr wrap="square" rtlCol="0">
                <a:spAutoFit/>
              </a:bodyPr>
              <a:lstStyle/>
              <a:p>
                <a:pPr marL="342900" indent="-342900">
                  <a:buAutoNum type="arabicParenR"/>
                </a:pPr>
                <a:r>
                  <a:rPr lang="en-US" sz="3200" b="0" dirty="0"/>
                  <a:t>  </a:t>
                </a:r>
                <a14:m>
                  <m:oMath xmlns:m="http://schemas.openxmlformats.org/officeDocument/2006/math">
                    <m:r>
                      <a:rPr lang="en-US" sz="3200" b="0" i="1" smtClean="0">
                        <a:latin typeface="Cambria Math" panose="02040503050406030204" pitchFamily="18" charset="0"/>
                      </a:rPr>
                      <m:t>2</m:t>
                    </m:r>
                    <m:r>
                      <a:rPr lang="en-US" sz="3200" b="0" i="1" smtClean="0">
                        <a:latin typeface="Cambria Math" panose="02040503050406030204" pitchFamily="18" charset="0"/>
                      </a:rPr>
                      <m:t>𝑥</m:t>
                    </m:r>
                    <m:r>
                      <a:rPr lang="en-US" sz="3200" b="0" i="1" smtClean="0">
                        <a:latin typeface="Cambria Math" panose="02040503050406030204" pitchFamily="18" charset="0"/>
                      </a:rPr>
                      <m:t>+11=3</m:t>
                    </m:r>
                  </m:oMath>
                </a14:m>
                <a:endParaRPr lang="en-US" sz="3200" dirty="0"/>
              </a:p>
              <a:p>
                <a:pPr marL="342900" indent="-342900">
                  <a:buAutoNum type="arabicParenR"/>
                </a:pPr>
                <a:endParaRPr lang="en-US" sz="3200" dirty="0"/>
              </a:p>
              <a:p>
                <a:pPr marL="342900" indent="-342900">
                  <a:buAutoNum type="arabicParenR"/>
                </a:pPr>
                <a:r>
                  <a:rPr lang="en-US" sz="3200" b="0" dirty="0"/>
                  <a:t>  </a:t>
                </a:r>
                <a14:m>
                  <m:oMath xmlns:m="http://schemas.openxmlformats.org/officeDocument/2006/math">
                    <m:r>
                      <a:rPr lang="en-US" sz="3200" b="0" i="1" smtClean="0">
                        <a:latin typeface="Cambria Math" panose="02040503050406030204" pitchFamily="18" charset="0"/>
                      </a:rPr>
                      <m:t>7</m:t>
                    </m:r>
                    <m:r>
                      <a:rPr lang="en-US" sz="3200" b="0" i="1" smtClean="0">
                        <a:latin typeface="Cambria Math" panose="02040503050406030204" pitchFamily="18" charset="0"/>
                      </a:rPr>
                      <m:t>𝑥</m:t>
                    </m:r>
                    <m:r>
                      <a:rPr lang="en-US" sz="3200" b="0" i="1" smtClean="0">
                        <a:latin typeface="Cambria Math" panose="02040503050406030204" pitchFamily="18" charset="0"/>
                      </a:rPr>
                      <m:t>+3</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−4</m:t>
                        </m:r>
                        <m:r>
                          <a:rPr lang="en-US" sz="3200" b="0" i="1" smtClean="0">
                            <a:latin typeface="Cambria Math" panose="02040503050406030204" pitchFamily="18" charset="0"/>
                          </a:rPr>
                          <m:t>𝑥</m:t>
                        </m:r>
                        <m:r>
                          <a:rPr lang="en-US" sz="3200" b="0" i="1" smtClean="0">
                            <a:latin typeface="Cambria Math" panose="02040503050406030204" pitchFamily="18" charset="0"/>
                          </a:rPr>
                          <m:t>−5</m:t>
                        </m:r>
                      </m:e>
                    </m:d>
                    <m:r>
                      <a:rPr lang="en-US" sz="3200" b="0" i="1" smtClean="0">
                        <a:latin typeface="Cambria Math" panose="02040503050406030204" pitchFamily="18" charset="0"/>
                      </a:rPr>
                      <m:t>=−65</m:t>
                    </m:r>
                  </m:oMath>
                </a14:m>
                <a:endParaRPr lang="en-US" sz="3200" dirty="0"/>
              </a:p>
              <a:p>
                <a:pPr marL="342900" indent="-342900">
                  <a:buAutoNum type="arabicParenR"/>
                </a:pPr>
                <a:endParaRPr lang="en-US" sz="3200" dirty="0"/>
              </a:p>
              <a:p>
                <a:pPr marL="342900" indent="-342900">
                  <a:buAutoNum type="arabicParenR"/>
                </a:pPr>
                <a:r>
                  <a:rPr lang="en-US" sz="3200" dirty="0"/>
                  <a:t>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4</m:t>
                        </m:r>
                      </m:den>
                    </m:f>
                    <m:r>
                      <a:rPr lang="en-US" sz="3200" b="0" i="1" smtClean="0">
                        <a:latin typeface="Cambria Math" panose="02040503050406030204" pitchFamily="18" charset="0"/>
                      </a:rPr>
                      <m:t>𝑥</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9</m:t>
                        </m:r>
                      </m:num>
                      <m:den>
                        <m:r>
                          <a:rPr lang="en-US" sz="3200" b="0" i="1" smtClean="0">
                            <a:latin typeface="Cambria Math" panose="02040503050406030204" pitchFamily="18" charset="0"/>
                          </a:rPr>
                          <m:t>4</m:t>
                        </m:r>
                      </m:den>
                    </m:f>
                    <m:r>
                      <a:rPr lang="en-US" sz="3200" b="0" i="1" smtClean="0">
                        <a:latin typeface="Cambria Math" panose="02040503050406030204" pitchFamily="18" charset="0"/>
                      </a:rPr>
                      <m:t>=9</m:t>
                    </m:r>
                  </m:oMath>
                </a14:m>
                <a:endParaRPr lang="en-US" sz="3200" dirty="0"/>
              </a:p>
              <a:p>
                <a:pPr marL="342900" indent="-342900">
                  <a:buAutoNum type="arabicParenR"/>
                </a:pPr>
                <a:endParaRPr lang="en-US" dirty="0"/>
              </a:p>
              <a:p>
                <a:pPr marL="342900" indent="-342900">
                  <a:buAutoNum type="arabicParenR"/>
                </a:pPr>
                <a:endParaRPr lang="en-US" dirty="0"/>
              </a:p>
            </p:txBody>
          </p:sp>
        </mc:Choice>
        <mc:Fallback xmlns="">
          <p:sp>
            <p:nvSpPr>
              <p:cNvPr id="3" name="TextBox 2">
                <a:extLst>
                  <a:ext uri="{FF2B5EF4-FFF2-40B4-BE49-F238E27FC236}">
                    <a16:creationId xmlns:a16="http://schemas.microsoft.com/office/drawing/2014/main" id="{623F2A55-EFB4-4357-B445-494A1111762D}"/>
                  </a:ext>
                </a:extLst>
              </p:cNvPr>
              <p:cNvSpPr txBox="1">
                <a:spLocks noRot="1" noChangeAspect="1" noMove="1" noResize="1" noEditPoints="1" noAdjustHandles="1" noChangeArrowheads="1" noChangeShapeType="1" noTextEdit="1"/>
              </p:cNvSpPr>
              <p:nvPr/>
            </p:nvSpPr>
            <p:spPr>
              <a:xfrm>
                <a:off x="502920" y="2312255"/>
                <a:ext cx="7818120" cy="3312510"/>
              </a:xfrm>
              <a:prstGeom prst="rect">
                <a:avLst/>
              </a:prstGeom>
              <a:blipFill>
                <a:blip r:embed="rId2"/>
                <a:stretch>
                  <a:fillRect l="-2028" t="-25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0B7BEB-ED64-47BB-A223-699615940EB3}"/>
                  </a:ext>
                </a:extLst>
              </p:cNvPr>
              <p:cNvSpPr txBox="1"/>
              <p:nvPr/>
            </p:nvSpPr>
            <p:spPr>
              <a:xfrm>
                <a:off x="6328703" y="2209696"/>
                <a:ext cx="7818120" cy="3108543"/>
              </a:xfrm>
              <a:prstGeom prst="rect">
                <a:avLst/>
              </a:prstGeom>
              <a:noFill/>
            </p:spPr>
            <p:txBody>
              <a:bodyPr wrap="square" rtlCol="0">
                <a:spAutoFit/>
              </a:bodyPr>
              <a:lstStyle/>
              <a:p>
                <a:r>
                  <a:rPr lang="en-US" sz="3200" b="0" dirty="0"/>
                  <a:t>4)  </a:t>
                </a:r>
                <a14:m>
                  <m:oMath xmlns:m="http://schemas.openxmlformats.org/officeDocument/2006/math">
                    <m:r>
                      <a:rPr lang="en-US" sz="3200" b="0" i="1" smtClean="0">
                        <a:latin typeface="Cambria Math" panose="02040503050406030204" pitchFamily="18" charset="0"/>
                      </a:rPr>
                      <m:t>4</m:t>
                    </m:r>
                    <m:r>
                      <a:rPr lang="en-US" sz="3200" b="0" i="1" smtClean="0">
                        <a:latin typeface="Cambria Math" panose="02040503050406030204" pitchFamily="18" charset="0"/>
                      </a:rPr>
                      <m:t>𝑥</m:t>
                    </m:r>
                    <m:r>
                      <a:rPr lang="en-US" sz="3200" b="0" i="1" smtClean="0">
                        <a:latin typeface="Cambria Math" panose="02040503050406030204" pitchFamily="18" charset="0"/>
                      </a:rPr>
                      <m:t>+7=27</m:t>
                    </m:r>
                  </m:oMath>
                </a14:m>
                <a:endParaRPr lang="en-US" sz="3200" dirty="0"/>
              </a:p>
              <a:p>
                <a:pPr marL="342900" indent="-342900">
                  <a:buAutoNum type="arabicParenR"/>
                </a:pPr>
                <a:endParaRPr lang="en-US" sz="3200" dirty="0"/>
              </a:p>
              <a:p>
                <a:r>
                  <a:rPr lang="en-US" sz="3200" b="0" dirty="0"/>
                  <a:t>5)  </a:t>
                </a:r>
                <a14:m>
                  <m:oMath xmlns:m="http://schemas.openxmlformats.org/officeDocument/2006/math">
                    <m:r>
                      <a:rPr lang="en-US" sz="3200" b="0" i="1" smtClean="0">
                        <a:latin typeface="Cambria Math" panose="02040503050406030204" pitchFamily="18" charset="0"/>
                      </a:rPr>
                      <m:t>129=2</m:t>
                    </m:r>
                    <m:r>
                      <a:rPr lang="en-US" sz="3200" b="0" i="1" smtClean="0">
                        <a:latin typeface="Cambria Math" panose="02040503050406030204" pitchFamily="18" charset="0"/>
                      </a:rPr>
                      <m:t>𝑥</m:t>
                    </m:r>
                    <m:r>
                      <a:rPr lang="en-US" sz="3200" b="0" i="1" smtClean="0">
                        <a:latin typeface="Cambria Math" panose="02040503050406030204" pitchFamily="18" charset="0"/>
                      </a:rPr>
                      <m:t>+5(2</m:t>
                    </m:r>
                    <m:r>
                      <a:rPr lang="en-US" sz="3200" b="0" i="1" smtClean="0">
                        <a:latin typeface="Cambria Math" panose="02040503050406030204" pitchFamily="18" charset="0"/>
                      </a:rPr>
                      <m:t>𝑥</m:t>
                    </m:r>
                    <m:r>
                      <a:rPr lang="en-US" sz="3200" b="0" i="1" smtClean="0">
                        <a:latin typeface="Cambria Math" panose="02040503050406030204" pitchFamily="18" charset="0"/>
                      </a:rPr>
                      <m:t>−3)</m:t>
                    </m:r>
                  </m:oMath>
                </a14:m>
                <a:endParaRPr lang="en-US" sz="3200" dirty="0"/>
              </a:p>
              <a:p>
                <a:pPr marL="342900" indent="-342900">
                  <a:buAutoNum type="arabicParenR"/>
                </a:pPr>
                <a:endParaRPr lang="en-US" sz="3200" dirty="0"/>
              </a:p>
              <a:p>
                <a:r>
                  <a:rPr lang="en-US" sz="3200" dirty="0"/>
                  <a:t>6) </a:t>
                </a:r>
                <a14:m>
                  <m:oMath xmlns:m="http://schemas.openxmlformats.org/officeDocument/2006/math">
                    <m:r>
                      <a:rPr lang="en-US" sz="3200" b="0" i="1" smtClean="0">
                        <a:latin typeface="Cambria Math" panose="02040503050406030204" pitchFamily="18" charset="0"/>
                      </a:rPr>
                      <m:t>−14.3=−1.4−3</m:t>
                    </m:r>
                    <m:r>
                      <a:rPr lang="en-US" sz="3200" b="0" i="1" smtClean="0">
                        <a:latin typeface="Cambria Math" panose="02040503050406030204" pitchFamily="18" charset="0"/>
                      </a:rPr>
                      <m:t>𝑥</m:t>
                    </m:r>
                  </m:oMath>
                </a14:m>
                <a:endParaRPr lang="en-US" sz="3200" dirty="0"/>
              </a:p>
              <a:p>
                <a:pPr marL="342900" indent="-342900">
                  <a:buAutoNum type="arabicParenR"/>
                </a:pPr>
                <a:endParaRPr lang="en-US" dirty="0"/>
              </a:p>
              <a:p>
                <a:pPr marL="342900" indent="-342900">
                  <a:buAutoNum type="arabicParenR"/>
                </a:pPr>
                <a:endParaRPr lang="en-US" dirty="0"/>
              </a:p>
            </p:txBody>
          </p:sp>
        </mc:Choice>
        <mc:Fallback xmlns="">
          <p:sp>
            <p:nvSpPr>
              <p:cNvPr id="4" name="TextBox 3">
                <a:extLst>
                  <a:ext uri="{FF2B5EF4-FFF2-40B4-BE49-F238E27FC236}">
                    <a16:creationId xmlns:a16="http://schemas.microsoft.com/office/drawing/2014/main" id="{A30B7BEB-ED64-47BB-A223-699615940EB3}"/>
                  </a:ext>
                </a:extLst>
              </p:cNvPr>
              <p:cNvSpPr txBox="1">
                <a:spLocks noRot="1" noChangeAspect="1" noMove="1" noResize="1" noEditPoints="1" noAdjustHandles="1" noChangeArrowheads="1" noChangeShapeType="1" noTextEdit="1"/>
              </p:cNvSpPr>
              <p:nvPr/>
            </p:nvSpPr>
            <p:spPr>
              <a:xfrm>
                <a:off x="6328703" y="2209696"/>
                <a:ext cx="7818120" cy="3108543"/>
              </a:xfrm>
              <a:prstGeom prst="rect">
                <a:avLst/>
              </a:prstGeom>
              <a:blipFill>
                <a:blip r:embed="rId3"/>
                <a:stretch>
                  <a:fillRect l="-1949" t="-2745"/>
                </a:stretch>
              </a:blipFill>
            </p:spPr>
            <p:txBody>
              <a:bodyPr/>
              <a:lstStyle/>
              <a:p>
                <a:r>
                  <a:rPr lang="en-US">
                    <a:noFill/>
                  </a:rPr>
                  <a:t> </a:t>
                </a:r>
              </a:p>
            </p:txBody>
          </p:sp>
        </mc:Fallback>
      </mc:AlternateContent>
    </p:spTree>
    <p:extLst>
      <p:ext uri="{BB962C8B-B14F-4D97-AF65-F5344CB8AC3E}">
        <p14:creationId xmlns:p14="http://schemas.microsoft.com/office/powerpoint/2010/main" val="1131928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D12101-78A8-486D-9207-296D397799C1}"/>
              </a:ext>
            </a:extLst>
          </p:cNvPr>
          <p:cNvSpPr txBox="1"/>
          <p:nvPr/>
        </p:nvSpPr>
        <p:spPr>
          <a:xfrm>
            <a:off x="1350498" y="482301"/>
            <a:ext cx="818417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Review of Equations from last week solutions: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23F2A55-EFB4-4357-B445-494A1111762D}"/>
                  </a:ext>
                </a:extLst>
              </p:cNvPr>
              <p:cNvSpPr txBox="1"/>
              <p:nvPr/>
            </p:nvSpPr>
            <p:spPr>
              <a:xfrm>
                <a:off x="502920" y="2312255"/>
                <a:ext cx="7818120" cy="3108543"/>
              </a:xfrm>
              <a:prstGeom prst="rect">
                <a:avLst/>
              </a:prstGeom>
              <a:noFill/>
            </p:spPr>
            <p:txBody>
              <a:bodyPr wrap="square" rtlCol="0">
                <a:spAutoFit/>
              </a:bodyPr>
              <a:lstStyle/>
              <a:p>
                <a:pPr marL="342900" indent="-342900">
                  <a:buAutoNum type="arabicParenR"/>
                </a:pPr>
                <a:r>
                  <a:rPr lang="en-US" sz="3200" b="0" dirty="0"/>
                  <a:t>  </a:t>
                </a:r>
                <a14:m>
                  <m:oMath xmlns:m="http://schemas.openxmlformats.org/officeDocument/2006/math">
                    <m:r>
                      <a:rPr lang="en-US" sz="3200" b="0" i="1" smtClean="0">
                        <a:latin typeface="Cambria Math" panose="02040503050406030204" pitchFamily="18" charset="0"/>
                      </a:rPr>
                      <m:t>𝑥</m:t>
                    </m:r>
                    <m:r>
                      <a:rPr lang="en-US" sz="3200" b="0" i="1" smtClean="0">
                        <a:latin typeface="Cambria Math" panose="02040503050406030204" pitchFamily="18" charset="0"/>
                      </a:rPr>
                      <m:t>=−4</m:t>
                    </m:r>
                  </m:oMath>
                </a14:m>
                <a:endParaRPr lang="en-US" sz="3200" dirty="0"/>
              </a:p>
              <a:p>
                <a:pPr marL="342900" indent="-342900">
                  <a:buAutoNum type="arabicParenR"/>
                </a:pPr>
                <a:endParaRPr lang="en-US" sz="3200" dirty="0"/>
              </a:p>
              <a:p>
                <a:pPr marL="342900" indent="-342900">
                  <a:buAutoNum type="arabicParenR"/>
                </a:pPr>
                <a:r>
                  <a:rPr lang="en-US" sz="3200" b="0" dirty="0"/>
                  <a:t>  </a:t>
                </a:r>
                <a14:m>
                  <m:oMath xmlns:m="http://schemas.openxmlformats.org/officeDocument/2006/math">
                    <m:r>
                      <a:rPr lang="en-US" sz="3200" b="0" i="1" smtClean="0">
                        <a:latin typeface="Cambria Math" panose="02040503050406030204" pitchFamily="18" charset="0"/>
                      </a:rPr>
                      <m:t>𝑥</m:t>
                    </m:r>
                    <m:r>
                      <a:rPr lang="en-US" sz="3200" b="0" i="1" smtClean="0">
                        <a:latin typeface="Cambria Math" panose="02040503050406030204" pitchFamily="18" charset="0"/>
                      </a:rPr>
                      <m:t>=10</m:t>
                    </m:r>
                  </m:oMath>
                </a14:m>
                <a:endParaRPr lang="en-US" sz="3200" dirty="0"/>
              </a:p>
              <a:p>
                <a:pPr marL="342900" indent="-342900">
                  <a:buAutoNum type="arabicParenR"/>
                </a:pPr>
                <a:endParaRPr lang="en-US" sz="3200" dirty="0"/>
              </a:p>
              <a:p>
                <a:pPr marL="342900" indent="-342900">
                  <a:buAutoNum type="arabicParenR"/>
                </a:pPr>
                <a14:m>
                  <m:oMath xmlns:m="http://schemas.openxmlformats.org/officeDocument/2006/math">
                    <m:r>
                      <a:rPr lang="en-US" sz="3200" b="0" i="1" smtClean="0">
                        <a:latin typeface="Cambria Math" panose="02040503050406030204" pitchFamily="18" charset="0"/>
                      </a:rPr>
                      <m:t>  </m:t>
                    </m:r>
                    <m:r>
                      <a:rPr lang="en-US" sz="3200" b="0" i="1" smtClean="0">
                        <a:latin typeface="Cambria Math" panose="02040503050406030204" pitchFamily="18" charset="0"/>
                      </a:rPr>
                      <m:t>𝑥</m:t>
                    </m:r>
                    <m:r>
                      <a:rPr lang="en-US" sz="3200" b="0" i="1" smtClean="0">
                        <a:latin typeface="Cambria Math" panose="02040503050406030204" pitchFamily="18" charset="0"/>
                      </a:rPr>
                      <m:t>=9</m:t>
                    </m:r>
                  </m:oMath>
                </a14:m>
                <a:endParaRPr lang="en-US" sz="3200" dirty="0"/>
              </a:p>
              <a:p>
                <a:pPr marL="342900" indent="-342900">
                  <a:buAutoNum type="arabicParenR"/>
                </a:pPr>
                <a:endParaRPr lang="en-US" dirty="0"/>
              </a:p>
              <a:p>
                <a:pPr marL="342900" indent="-342900">
                  <a:buAutoNum type="arabicParenR"/>
                </a:pPr>
                <a:endParaRPr lang="en-US" dirty="0"/>
              </a:p>
            </p:txBody>
          </p:sp>
        </mc:Choice>
        <mc:Fallback xmlns="">
          <p:sp>
            <p:nvSpPr>
              <p:cNvPr id="3" name="TextBox 2">
                <a:extLst>
                  <a:ext uri="{FF2B5EF4-FFF2-40B4-BE49-F238E27FC236}">
                    <a16:creationId xmlns:a16="http://schemas.microsoft.com/office/drawing/2014/main" id="{623F2A55-EFB4-4357-B445-494A1111762D}"/>
                  </a:ext>
                </a:extLst>
              </p:cNvPr>
              <p:cNvSpPr txBox="1">
                <a:spLocks noRot="1" noChangeAspect="1" noMove="1" noResize="1" noEditPoints="1" noAdjustHandles="1" noChangeArrowheads="1" noChangeShapeType="1" noTextEdit="1"/>
              </p:cNvSpPr>
              <p:nvPr/>
            </p:nvSpPr>
            <p:spPr>
              <a:xfrm>
                <a:off x="502920" y="2312255"/>
                <a:ext cx="7818120" cy="3108543"/>
              </a:xfrm>
              <a:prstGeom prst="rect">
                <a:avLst/>
              </a:prstGeom>
              <a:blipFill>
                <a:blip r:embed="rId2"/>
                <a:stretch>
                  <a:fillRect l="-2028" t="-27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0B7BEB-ED64-47BB-A223-699615940EB3}"/>
                  </a:ext>
                </a:extLst>
              </p:cNvPr>
              <p:cNvSpPr txBox="1"/>
              <p:nvPr/>
            </p:nvSpPr>
            <p:spPr>
              <a:xfrm>
                <a:off x="6328703" y="2209696"/>
                <a:ext cx="7818120" cy="3108543"/>
              </a:xfrm>
              <a:prstGeom prst="rect">
                <a:avLst/>
              </a:prstGeom>
              <a:noFill/>
            </p:spPr>
            <p:txBody>
              <a:bodyPr wrap="square" rtlCol="0">
                <a:spAutoFit/>
              </a:bodyPr>
              <a:lstStyle/>
              <a:p>
                <a:r>
                  <a:rPr lang="en-US" sz="3200" b="0" dirty="0"/>
                  <a:t>4)  </a:t>
                </a:r>
                <a14:m>
                  <m:oMath xmlns:m="http://schemas.openxmlformats.org/officeDocument/2006/math">
                    <m:r>
                      <a:rPr lang="en-US" sz="3200" b="0" i="1" smtClean="0">
                        <a:latin typeface="Cambria Math" panose="02040503050406030204" pitchFamily="18" charset="0"/>
                      </a:rPr>
                      <m:t>𝑥</m:t>
                    </m:r>
                    <m:r>
                      <a:rPr lang="en-US" sz="3200" b="0" i="1" smtClean="0">
                        <a:latin typeface="Cambria Math" panose="02040503050406030204" pitchFamily="18" charset="0"/>
                      </a:rPr>
                      <m:t>=5</m:t>
                    </m:r>
                  </m:oMath>
                </a14:m>
                <a:endParaRPr lang="en-US" sz="3200" dirty="0"/>
              </a:p>
              <a:p>
                <a:pPr marL="342900" indent="-342900">
                  <a:buAutoNum type="arabicParenR"/>
                </a:pPr>
                <a:endParaRPr lang="en-US" sz="3200" dirty="0"/>
              </a:p>
              <a:p>
                <a:r>
                  <a:rPr lang="en-US" sz="3200" b="0" dirty="0"/>
                  <a:t>5)  </a:t>
                </a:r>
                <a14:m>
                  <m:oMath xmlns:m="http://schemas.openxmlformats.org/officeDocument/2006/math">
                    <m:r>
                      <a:rPr lang="en-US" sz="3200" b="0" i="1" smtClean="0">
                        <a:latin typeface="Cambria Math" panose="02040503050406030204" pitchFamily="18" charset="0"/>
                      </a:rPr>
                      <m:t>𝑥</m:t>
                    </m:r>
                    <m:r>
                      <a:rPr lang="en-US" sz="3200" b="0" i="1" smtClean="0">
                        <a:latin typeface="Cambria Math" panose="02040503050406030204" pitchFamily="18" charset="0"/>
                      </a:rPr>
                      <m:t>=12</m:t>
                    </m:r>
                  </m:oMath>
                </a14:m>
                <a:endParaRPr lang="en-US" sz="3200" dirty="0"/>
              </a:p>
              <a:p>
                <a:pPr marL="342900" indent="-342900">
                  <a:buAutoNum type="arabicParenR"/>
                </a:pPr>
                <a:endParaRPr lang="en-US" sz="3200" dirty="0"/>
              </a:p>
              <a:p>
                <a:r>
                  <a:rPr lang="en-US" sz="3200" dirty="0"/>
                  <a:t>6) </a:t>
                </a:r>
                <a14:m>
                  <m:oMath xmlns:m="http://schemas.openxmlformats.org/officeDocument/2006/math">
                    <m:r>
                      <a:rPr lang="en-US" sz="3200" b="0" i="1" smtClean="0">
                        <a:latin typeface="Cambria Math" panose="02040503050406030204" pitchFamily="18" charset="0"/>
                      </a:rPr>
                      <m:t>𝑥</m:t>
                    </m:r>
                    <m:r>
                      <a:rPr lang="en-US" sz="3200" b="0" i="1" smtClean="0">
                        <a:latin typeface="Cambria Math" panose="02040503050406030204" pitchFamily="18" charset="0"/>
                      </a:rPr>
                      <m:t>=4.3</m:t>
                    </m:r>
                  </m:oMath>
                </a14:m>
                <a:endParaRPr lang="en-US" sz="3200" dirty="0"/>
              </a:p>
              <a:p>
                <a:pPr marL="342900" indent="-342900">
                  <a:buAutoNum type="arabicParenR"/>
                </a:pPr>
                <a:endParaRPr lang="en-US" dirty="0"/>
              </a:p>
              <a:p>
                <a:pPr marL="342900" indent="-342900">
                  <a:buAutoNum type="arabicParenR"/>
                </a:pPr>
                <a:endParaRPr lang="en-US" dirty="0"/>
              </a:p>
            </p:txBody>
          </p:sp>
        </mc:Choice>
        <mc:Fallback xmlns="">
          <p:sp>
            <p:nvSpPr>
              <p:cNvPr id="4" name="TextBox 3">
                <a:extLst>
                  <a:ext uri="{FF2B5EF4-FFF2-40B4-BE49-F238E27FC236}">
                    <a16:creationId xmlns:a16="http://schemas.microsoft.com/office/drawing/2014/main" id="{A30B7BEB-ED64-47BB-A223-699615940EB3}"/>
                  </a:ext>
                </a:extLst>
              </p:cNvPr>
              <p:cNvSpPr txBox="1">
                <a:spLocks noRot="1" noChangeAspect="1" noMove="1" noResize="1" noEditPoints="1" noAdjustHandles="1" noChangeArrowheads="1" noChangeShapeType="1" noTextEdit="1"/>
              </p:cNvSpPr>
              <p:nvPr/>
            </p:nvSpPr>
            <p:spPr>
              <a:xfrm>
                <a:off x="6328703" y="2209696"/>
                <a:ext cx="7818120" cy="3108543"/>
              </a:xfrm>
              <a:prstGeom prst="rect">
                <a:avLst/>
              </a:prstGeom>
              <a:blipFill>
                <a:blip r:embed="rId3"/>
                <a:stretch>
                  <a:fillRect l="-1949" t="-2745"/>
                </a:stretch>
              </a:blipFill>
            </p:spPr>
            <p:txBody>
              <a:bodyPr/>
              <a:lstStyle/>
              <a:p>
                <a:r>
                  <a:rPr lang="en-US">
                    <a:noFill/>
                  </a:rPr>
                  <a:t> </a:t>
                </a:r>
              </a:p>
            </p:txBody>
          </p:sp>
        </mc:Fallback>
      </mc:AlternateContent>
    </p:spTree>
    <p:extLst>
      <p:ext uri="{BB962C8B-B14F-4D97-AF65-F5344CB8AC3E}">
        <p14:creationId xmlns:p14="http://schemas.microsoft.com/office/powerpoint/2010/main" val="173603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5DD9A7-C25D-4166-AC28-2006DC92F233}"/>
              </a:ext>
            </a:extLst>
          </p:cNvPr>
          <p:cNvPicPr>
            <a:picLocks noChangeAspect="1"/>
          </p:cNvPicPr>
          <p:nvPr/>
        </p:nvPicPr>
        <p:blipFill>
          <a:blip r:embed="rId2"/>
          <a:stretch>
            <a:fillRect/>
          </a:stretch>
        </p:blipFill>
        <p:spPr>
          <a:xfrm>
            <a:off x="3338348" y="1067052"/>
            <a:ext cx="5515303" cy="4741704"/>
          </a:xfrm>
          <a:prstGeom prst="rect">
            <a:avLst/>
          </a:prstGeom>
        </p:spPr>
      </p:pic>
      <p:sp>
        <p:nvSpPr>
          <p:cNvPr id="5" name="TextBox 4">
            <a:extLst>
              <a:ext uri="{FF2B5EF4-FFF2-40B4-BE49-F238E27FC236}">
                <a16:creationId xmlns:a16="http://schemas.microsoft.com/office/drawing/2014/main" id="{C7C16412-9080-47EF-A710-EE64FD013E70}"/>
              </a:ext>
            </a:extLst>
          </p:cNvPr>
          <p:cNvSpPr txBox="1"/>
          <p:nvPr/>
        </p:nvSpPr>
        <p:spPr>
          <a:xfrm>
            <a:off x="2181948" y="420721"/>
            <a:ext cx="7828104"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DO YOU REMEMBER WHEN YOUR TEACHER WOULD GIVE YOU A </a:t>
            </a:r>
          </a:p>
          <a:p>
            <a:pPr algn="ctr"/>
            <a:r>
              <a:rPr lang="en-US" dirty="0">
                <a:latin typeface="Times New Roman" panose="02020603050405020304" pitchFamily="18" charset="0"/>
                <a:cs typeface="Times New Roman" panose="02020603050405020304" pitchFamily="18" charset="0"/>
              </a:rPr>
              <a:t>RIDICULOUS PROBLEM ABOUT A GUY BUYING SO MUCH OF AN ITEM?</a:t>
            </a:r>
          </a:p>
        </p:txBody>
      </p:sp>
      <p:sp>
        <p:nvSpPr>
          <p:cNvPr id="7" name="TextBox 6">
            <a:extLst>
              <a:ext uri="{FF2B5EF4-FFF2-40B4-BE49-F238E27FC236}">
                <a16:creationId xmlns:a16="http://schemas.microsoft.com/office/drawing/2014/main" id="{2F51EE07-F3EC-49D7-A525-B07CE4229B7C}"/>
              </a:ext>
            </a:extLst>
          </p:cNvPr>
          <p:cNvSpPr txBox="1"/>
          <p:nvPr/>
        </p:nvSpPr>
        <p:spPr>
          <a:xfrm>
            <a:off x="3110534" y="5790948"/>
            <a:ext cx="5970929"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JOHNNY BUYS 144 ROLLS OF TOILET PAPER DOESN’T</a:t>
            </a:r>
          </a:p>
          <a:p>
            <a:pPr algn="ctr"/>
            <a:r>
              <a:rPr lang="en-US" dirty="0">
                <a:latin typeface="Times New Roman" panose="02020603050405020304" pitchFamily="18" charset="0"/>
                <a:cs typeface="Times New Roman" panose="02020603050405020304" pitchFamily="18" charset="0"/>
              </a:rPr>
              <a:t> SEEM THAT OUT OF THE ORDINARY NOW.</a:t>
            </a:r>
          </a:p>
        </p:txBody>
      </p:sp>
    </p:spTree>
    <p:extLst>
      <p:ext uri="{BB962C8B-B14F-4D97-AF65-F5344CB8AC3E}">
        <p14:creationId xmlns:p14="http://schemas.microsoft.com/office/powerpoint/2010/main" val="374241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639898" y="1599985"/>
            <a:ext cx="6905625" cy="1829015"/>
          </a:xfrm>
        </p:spPr>
        <p:txBody>
          <a:bodyPr anchor="ctr">
            <a:normAutofit/>
          </a:bodyPr>
          <a:lstStyle/>
          <a:p>
            <a:pPr algn="ctr"/>
            <a:r>
              <a:rPr lang="en-US" sz="3600" dirty="0">
                <a:solidFill>
                  <a:schemeClr val="tx1"/>
                </a:solidFill>
                <a:latin typeface="Times New Roman" panose="02020603050405020304" pitchFamily="18" charset="0"/>
                <a:cs typeface="Times New Roman" panose="02020603050405020304" pitchFamily="18" charset="0"/>
              </a:rPr>
              <a:t>Week 2: March 30</a:t>
            </a:r>
            <a:r>
              <a:rPr lang="en-US" sz="3600" baseline="30000" dirty="0">
                <a:solidFill>
                  <a:schemeClr val="tx1"/>
                </a:solidFill>
                <a:latin typeface="Times New Roman" panose="02020603050405020304" pitchFamily="18" charset="0"/>
                <a:cs typeface="Times New Roman" panose="02020603050405020304" pitchFamily="18" charset="0"/>
              </a:rPr>
              <a:t>th </a:t>
            </a:r>
            <a:r>
              <a:rPr lang="en-US" sz="3600" dirty="0">
                <a:solidFill>
                  <a:schemeClr val="tx1"/>
                </a:solidFill>
                <a:latin typeface="Times New Roman" panose="02020603050405020304" pitchFamily="18" charset="0"/>
                <a:cs typeface="Times New Roman" panose="02020603050405020304" pitchFamily="18" charset="0"/>
              </a:rPr>
              <a:t>- April 3</a:t>
            </a:r>
            <a:r>
              <a:rPr lang="en-US" sz="3600" baseline="30000" dirty="0">
                <a:solidFill>
                  <a:schemeClr val="tx1"/>
                </a:solidFill>
                <a:latin typeface="Times New Roman" panose="02020603050405020304" pitchFamily="18" charset="0"/>
                <a:cs typeface="Times New Roman" panose="02020603050405020304" pitchFamily="18" charset="0"/>
              </a:rPr>
              <a:t>rd</a:t>
            </a:r>
            <a:r>
              <a:rPr lang="en-US" sz="3600" dirty="0">
                <a:solidFill>
                  <a:schemeClr val="tx1"/>
                </a:solidFill>
                <a:latin typeface="Times New Roman" panose="02020603050405020304" pitchFamily="18" charset="0"/>
                <a:cs typeface="Times New Roman" panose="02020603050405020304" pitchFamily="18" charset="0"/>
              </a:rPr>
              <a:t> </a:t>
            </a:r>
            <a:br>
              <a:rPr lang="en-US" sz="3600" baseline="30000" dirty="0">
                <a:solidFill>
                  <a:schemeClr val="tx1"/>
                </a:solidFill>
                <a:latin typeface="Times New Roman" panose="02020603050405020304" pitchFamily="18" charset="0"/>
                <a:cs typeface="Times New Roman" panose="02020603050405020304" pitchFamily="18" charset="0"/>
              </a:rPr>
            </a:br>
            <a:r>
              <a:rPr lang="en-US" sz="3600" dirty="0">
                <a:solidFill>
                  <a:schemeClr val="tx1"/>
                </a:solidFill>
                <a:latin typeface="Times New Roman" panose="02020603050405020304" pitchFamily="18" charset="0"/>
                <a:cs typeface="Times New Roman" panose="02020603050405020304" pitchFamily="18" charset="0"/>
              </a:rPr>
              <a:t>Inequalities Review</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3162299" y="3191392"/>
            <a:ext cx="5860821" cy="926103"/>
          </a:xfrm>
        </p:spPr>
        <p:txBody>
          <a:bodyPr>
            <a:normAutofit fontScale="92500" lnSpcReduction="20000"/>
          </a:bodyPr>
          <a:lstStyle/>
          <a:p>
            <a:pPr algn="ctr"/>
            <a:r>
              <a:rPr lang="en-US" sz="2800" dirty="0">
                <a:latin typeface="Times New Roman" panose="02020603050405020304" pitchFamily="18" charset="0"/>
                <a:cs typeface="Times New Roman" panose="02020603050405020304" pitchFamily="18" charset="0"/>
              </a:rPr>
              <a:t>DCMS 7</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Grade Math</a:t>
            </a:r>
          </a:p>
          <a:p>
            <a:pPr algn="ctr"/>
            <a:r>
              <a:rPr lang="en-US" sz="2800" dirty="0">
                <a:latin typeface="Times New Roman" panose="02020603050405020304" pitchFamily="18" charset="0"/>
                <a:cs typeface="Times New Roman" panose="02020603050405020304" pitchFamily="18" charset="0"/>
              </a:rPr>
              <a:t>March/April 2020</a:t>
            </a:r>
          </a:p>
        </p:txBody>
      </p:sp>
    </p:spTree>
    <p:extLst>
      <p:ext uri="{BB962C8B-B14F-4D97-AF65-F5344CB8AC3E}">
        <p14:creationId xmlns:p14="http://schemas.microsoft.com/office/powerpoint/2010/main" val="63373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D0F804-8E17-4F2A-81C2-F476E64A8039}"/>
              </a:ext>
            </a:extLst>
          </p:cNvPr>
          <p:cNvSpPr txBox="1"/>
          <p:nvPr/>
        </p:nvSpPr>
        <p:spPr>
          <a:xfrm>
            <a:off x="556591" y="278295"/>
            <a:ext cx="10389704" cy="707886"/>
          </a:xfrm>
          <a:prstGeom prst="rect">
            <a:avLst/>
          </a:prstGeom>
          <a:noFill/>
          <a:ln>
            <a:solidFill>
              <a:srgbClr val="00206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Standard Breakdown: Students need to be able to apply all order of operations to inequalities.</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333314C-D274-4471-B122-417BE36376B8}"/>
                  </a:ext>
                </a:extLst>
              </p:cNvPr>
              <p:cNvSpPr txBox="1"/>
              <p:nvPr/>
            </p:nvSpPr>
            <p:spPr>
              <a:xfrm>
                <a:off x="914400" y="1590261"/>
                <a:ext cx="8666921" cy="1415772"/>
              </a:xfrm>
              <a:prstGeom prst="rect">
                <a:avLst/>
              </a:prstGeom>
              <a:noFill/>
            </p:spPr>
            <p:txBody>
              <a:bodyPr wrap="square" rtlCol="0">
                <a:spAutoFit/>
              </a:bodyPr>
              <a:lstStyle/>
              <a:p>
                <a:r>
                  <a:rPr lang="en-US" dirty="0">
                    <a:latin typeface="Abadi Extra Light" panose="020B0204020104020204" pitchFamily="34" charset="0"/>
                  </a:rPr>
                  <a:t>For example: </a:t>
                </a:r>
              </a:p>
              <a:p>
                <a:endParaRPr lang="en-US" dirty="0">
                  <a:latin typeface="Abadi Extra Light" panose="020B0204020104020204" pitchFamily="34" charset="0"/>
                </a:endParaRPr>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3</m:t>
                      </m:r>
                      <m:r>
                        <a:rPr lang="en-US" sz="3200" b="0" i="1" smtClean="0">
                          <a:latin typeface="Cambria Math" panose="02040503050406030204" pitchFamily="18" charset="0"/>
                        </a:rPr>
                        <m:t>𝑥</m:t>
                      </m:r>
                      <m:r>
                        <a:rPr lang="en-US" sz="3200" b="0" i="1" smtClean="0">
                          <a:latin typeface="Cambria Math" panose="02040503050406030204" pitchFamily="18" charset="0"/>
                        </a:rPr>
                        <m:t>+5&gt;11</m:t>
                      </m:r>
                    </m:oMath>
                  </m:oMathPara>
                </a14:m>
                <a:endParaRPr lang="en-US" sz="3200" dirty="0">
                  <a:latin typeface="Abadi Extra Light" panose="020B0204020104020204" pitchFamily="34" charset="0"/>
                </a:endParaRPr>
              </a:p>
              <a:p>
                <a:endParaRPr lang="en-US" dirty="0"/>
              </a:p>
            </p:txBody>
          </p:sp>
        </mc:Choice>
        <mc:Fallback xmlns="">
          <p:sp>
            <p:nvSpPr>
              <p:cNvPr id="9" name="TextBox 8">
                <a:extLst>
                  <a:ext uri="{FF2B5EF4-FFF2-40B4-BE49-F238E27FC236}">
                    <a16:creationId xmlns:a16="http://schemas.microsoft.com/office/drawing/2014/main" id="{F333314C-D274-4471-B122-417BE36376B8}"/>
                  </a:ext>
                </a:extLst>
              </p:cNvPr>
              <p:cNvSpPr txBox="1">
                <a:spLocks noRot="1" noChangeAspect="1" noMove="1" noResize="1" noEditPoints="1" noAdjustHandles="1" noChangeArrowheads="1" noChangeShapeType="1" noTextEdit="1"/>
              </p:cNvSpPr>
              <p:nvPr/>
            </p:nvSpPr>
            <p:spPr>
              <a:xfrm>
                <a:off x="914400" y="1590261"/>
                <a:ext cx="8666921" cy="1415772"/>
              </a:xfrm>
              <a:prstGeom prst="rect">
                <a:avLst/>
              </a:prstGeom>
              <a:blipFill>
                <a:blip r:embed="rId2"/>
                <a:stretch>
                  <a:fillRect l="-563" t="-2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F2EA97-B870-4126-B1B8-DD5684A1A855}"/>
                  </a:ext>
                </a:extLst>
              </p:cNvPr>
              <p:cNvSpPr txBox="1"/>
              <p:nvPr/>
            </p:nvSpPr>
            <p:spPr>
              <a:xfrm>
                <a:off x="3935896" y="2744423"/>
                <a:ext cx="216010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−5</m:t>
                      </m:r>
                    </m:oMath>
                  </m:oMathPara>
                </a14:m>
                <a:endParaRPr lang="en-US" sz="2800" dirty="0"/>
              </a:p>
            </p:txBody>
          </p:sp>
        </mc:Choice>
        <mc:Fallback xmlns="">
          <p:sp>
            <p:nvSpPr>
              <p:cNvPr id="10" name="TextBox 9">
                <a:extLst>
                  <a:ext uri="{FF2B5EF4-FFF2-40B4-BE49-F238E27FC236}">
                    <a16:creationId xmlns:a16="http://schemas.microsoft.com/office/drawing/2014/main" id="{9DF2EA97-B870-4126-B1B8-DD5684A1A855}"/>
                  </a:ext>
                </a:extLst>
              </p:cNvPr>
              <p:cNvSpPr txBox="1">
                <a:spLocks noRot="1" noChangeAspect="1" noMove="1" noResize="1" noEditPoints="1" noAdjustHandles="1" noChangeArrowheads="1" noChangeShapeType="1" noTextEdit="1"/>
              </p:cNvSpPr>
              <p:nvPr/>
            </p:nvSpPr>
            <p:spPr>
              <a:xfrm>
                <a:off x="3935896" y="2744423"/>
                <a:ext cx="2160104"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AE2FFF1-08AC-4D99-81E8-B0BDA008FCA1}"/>
                  </a:ext>
                </a:extLst>
              </p:cNvPr>
              <p:cNvSpPr txBox="1"/>
              <p:nvPr/>
            </p:nvSpPr>
            <p:spPr>
              <a:xfrm>
                <a:off x="5015948" y="2744423"/>
                <a:ext cx="216010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−5</m:t>
                      </m:r>
                    </m:oMath>
                  </m:oMathPara>
                </a14:m>
                <a:endParaRPr lang="en-US" sz="2800" dirty="0"/>
              </a:p>
            </p:txBody>
          </p:sp>
        </mc:Choice>
        <mc:Fallback xmlns="">
          <p:sp>
            <p:nvSpPr>
              <p:cNvPr id="11" name="TextBox 10">
                <a:extLst>
                  <a:ext uri="{FF2B5EF4-FFF2-40B4-BE49-F238E27FC236}">
                    <a16:creationId xmlns:a16="http://schemas.microsoft.com/office/drawing/2014/main" id="{AAE2FFF1-08AC-4D99-81E8-B0BDA008FCA1}"/>
                  </a:ext>
                </a:extLst>
              </p:cNvPr>
              <p:cNvSpPr txBox="1">
                <a:spLocks noRot="1" noChangeAspect="1" noMove="1" noResize="1" noEditPoints="1" noAdjustHandles="1" noChangeArrowheads="1" noChangeShapeType="1" noTextEdit="1"/>
              </p:cNvSpPr>
              <p:nvPr/>
            </p:nvSpPr>
            <p:spPr>
              <a:xfrm>
                <a:off x="5015948" y="2744423"/>
                <a:ext cx="2160104" cy="523220"/>
              </a:xfrm>
              <a:prstGeom prst="rect">
                <a:avLst/>
              </a:prstGeom>
              <a:blipFill>
                <a:blip r:embed="rId4"/>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82EEE684-0E54-49C1-84F4-484136866711}"/>
              </a:ext>
            </a:extLst>
          </p:cNvPr>
          <p:cNvCxnSpPr/>
          <p:nvPr/>
        </p:nvCxnSpPr>
        <p:spPr>
          <a:xfrm>
            <a:off x="4068417" y="3267643"/>
            <a:ext cx="2358887"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4A71BB8-93E5-4EF6-808B-0A19B7A50E49}"/>
              </a:ext>
            </a:extLst>
          </p:cNvPr>
          <p:cNvCxnSpPr/>
          <p:nvPr/>
        </p:nvCxnSpPr>
        <p:spPr>
          <a:xfrm>
            <a:off x="4426226" y="2744423"/>
            <a:ext cx="0" cy="5232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E22835D-BBAE-41AC-B889-EDE4C4911379}"/>
              </a:ext>
            </a:extLst>
          </p:cNvPr>
          <p:cNvCxnSpPr/>
          <p:nvPr/>
        </p:nvCxnSpPr>
        <p:spPr>
          <a:xfrm>
            <a:off x="5572539" y="2744423"/>
            <a:ext cx="0" cy="5232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9DF12D4-B437-4DCD-A254-B34360E4D99D}"/>
                  </a:ext>
                </a:extLst>
              </p:cNvPr>
              <p:cNvSpPr txBox="1"/>
              <p:nvPr/>
            </p:nvSpPr>
            <p:spPr>
              <a:xfrm>
                <a:off x="3849756" y="3361103"/>
                <a:ext cx="11529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3</m:t>
                      </m:r>
                      <m:r>
                        <a:rPr lang="en-US" sz="3200" b="0" i="1" smtClean="0">
                          <a:latin typeface="Cambria Math" panose="02040503050406030204" pitchFamily="18" charset="0"/>
                        </a:rPr>
                        <m:t>𝑥</m:t>
                      </m:r>
                    </m:oMath>
                  </m:oMathPara>
                </a14:m>
                <a:endParaRPr lang="en-US" sz="3200" dirty="0"/>
              </a:p>
            </p:txBody>
          </p:sp>
        </mc:Choice>
        <mc:Fallback xmlns="">
          <p:sp>
            <p:nvSpPr>
              <p:cNvPr id="17" name="TextBox 16">
                <a:extLst>
                  <a:ext uri="{FF2B5EF4-FFF2-40B4-BE49-F238E27FC236}">
                    <a16:creationId xmlns:a16="http://schemas.microsoft.com/office/drawing/2014/main" id="{49DF12D4-B437-4DCD-A254-B34360E4D99D}"/>
                  </a:ext>
                </a:extLst>
              </p:cNvPr>
              <p:cNvSpPr txBox="1">
                <a:spLocks noRot="1" noChangeAspect="1" noMove="1" noResize="1" noEditPoints="1" noAdjustHandles="1" noChangeArrowheads="1" noChangeShapeType="1" noTextEdit="1"/>
              </p:cNvSpPr>
              <p:nvPr/>
            </p:nvSpPr>
            <p:spPr>
              <a:xfrm>
                <a:off x="3849756" y="3361103"/>
                <a:ext cx="1152940" cy="584775"/>
              </a:xfrm>
              <a:prstGeom prst="rect">
                <a:avLst/>
              </a:prstGeom>
              <a:blipFill>
                <a:blip r:embed="rId5"/>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B2F29FF3-A2D1-4475-9C99-997E3C36793A}"/>
              </a:ext>
            </a:extLst>
          </p:cNvPr>
          <p:cNvCxnSpPr/>
          <p:nvPr/>
        </p:nvCxnSpPr>
        <p:spPr>
          <a:xfrm>
            <a:off x="4797287" y="2298147"/>
            <a:ext cx="450573" cy="9694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6C59D5D-6D11-4019-87CF-675122B359F8}"/>
              </a:ext>
            </a:extLst>
          </p:cNvPr>
          <p:cNvSpPr txBox="1"/>
          <p:nvPr/>
        </p:nvSpPr>
        <p:spPr>
          <a:xfrm>
            <a:off x="5400262" y="3361103"/>
            <a:ext cx="914400" cy="646331"/>
          </a:xfrm>
          <a:prstGeom prst="rect">
            <a:avLst/>
          </a:prstGeom>
          <a:noFill/>
        </p:spPr>
        <p:txBody>
          <a:bodyPr wrap="square" rtlCol="0">
            <a:spAutoFit/>
          </a:bodyPr>
          <a:lstStyle/>
          <a:p>
            <a:r>
              <a:rPr lang="en-US" sz="3600" dirty="0"/>
              <a:t>&gt;</a:t>
            </a: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CC82BE-50F3-4721-ACE5-88090D31D7C5}"/>
                  </a:ext>
                </a:extLst>
              </p:cNvPr>
              <p:cNvSpPr txBox="1"/>
              <p:nvPr/>
            </p:nvSpPr>
            <p:spPr>
              <a:xfrm>
                <a:off x="5618927" y="3361103"/>
                <a:ext cx="107342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dirty="0"/>
              </a:p>
            </p:txBody>
          </p:sp>
        </mc:Choice>
        <mc:Fallback xmlns="">
          <p:sp>
            <p:nvSpPr>
              <p:cNvPr id="21" name="TextBox 20">
                <a:extLst>
                  <a:ext uri="{FF2B5EF4-FFF2-40B4-BE49-F238E27FC236}">
                    <a16:creationId xmlns:a16="http://schemas.microsoft.com/office/drawing/2014/main" id="{63CC82BE-50F3-4721-ACE5-88090D31D7C5}"/>
                  </a:ext>
                </a:extLst>
              </p:cNvPr>
              <p:cNvSpPr txBox="1">
                <a:spLocks noRot="1" noChangeAspect="1" noMove="1" noResize="1" noEditPoints="1" noAdjustHandles="1" noChangeArrowheads="1" noChangeShapeType="1" noTextEdit="1"/>
              </p:cNvSpPr>
              <p:nvPr/>
            </p:nvSpPr>
            <p:spPr>
              <a:xfrm>
                <a:off x="5618927" y="3361103"/>
                <a:ext cx="1073425" cy="646331"/>
              </a:xfrm>
              <a:prstGeom prst="rect">
                <a:avLst/>
              </a:prstGeom>
              <a:blipFill>
                <a:blip r:embed="rId6"/>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0AB05BF2-5F10-44D2-ADA9-E5D6B5A66C51}"/>
              </a:ext>
            </a:extLst>
          </p:cNvPr>
          <p:cNvCxnSpPr/>
          <p:nvPr/>
        </p:nvCxnSpPr>
        <p:spPr>
          <a:xfrm>
            <a:off x="4081668" y="4524269"/>
            <a:ext cx="2358887"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CE01FC98-FCFF-433B-9CBF-216DFD6FE621}"/>
              </a:ext>
            </a:extLst>
          </p:cNvPr>
          <p:cNvSpPr txBox="1"/>
          <p:nvPr/>
        </p:nvSpPr>
        <p:spPr>
          <a:xfrm>
            <a:off x="5645426" y="2975113"/>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2A04AB1-3A66-4F00-99D5-0BCA8F8C2CAB}"/>
                  </a:ext>
                </a:extLst>
              </p:cNvPr>
              <p:cNvSpPr txBox="1"/>
              <p:nvPr/>
            </p:nvSpPr>
            <p:spPr>
              <a:xfrm>
                <a:off x="3972337" y="3869137"/>
                <a:ext cx="695740" cy="647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panose="02040503050406030204" pitchFamily="18" charset="0"/>
                            </a:rPr>
                          </m:ctrlPr>
                        </m:accPr>
                        <m:e>
                          <m:r>
                            <a:rPr lang="en-US" sz="3600" b="0" i="1" smtClean="0">
                              <a:latin typeface="Cambria Math" panose="02040503050406030204" pitchFamily="18" charset="0"/>
                            </a:rPr>
                            <m:t>3</m:t>
                          </m:r>
                        </m:e>
                      </m:acc>
                    </m:oMath>
                  </m:oMathPara>
                </a14:m>
                <a:endParaRPr lang="en-US" dirty="0"/>
              </a:p>
            </p:txBody>
          </p:sp>
        </mc:Choice>
        <mc:Fallback xmlns="">
          <p:sp>
            <p:nvSpPr>
              <p:cNvPr id="25" name="TextBox 24">
                <a:extLst>
                  <a:ext uri="{FF2B5EF4-FFF2-40B4-BE49-F238E27FC236}">
                    <a16:creationId xmlns:a16="http://schemas.microsoft.com/office/drawing/2014/main" id="{82A04AB1-3A66-4F00-99D5-0BCA8F8C2CAB}"/>
                  </a:ext>
                </a:extLst>
              </p:cNvPr>
              <p:cNvSpPr txBox="1">
                <a:spLocks noRot="1" noChangeAspect="1" noMove="1" noResize="1" noEditPoints="1" noAdjustHandles="1" noChangeArrowheads="1" noChangeShapeType="1" noTextEdit="1"/>
              </p:cNvSpPr>
              <p:nvPr/>
            </p:nvSpPr>
            <p:spPr>
              <a:xfrm>
                <a:off x="3972337" y="3869137"/>
                <a:ext cx="695740" cy="6476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A4EB75B-EEBD-455A-80FB-329B59917ADC}"/>
                  </a:ext>
                </a:extLst>
              </p:cNvPr>
              <p:cNvSpPr txBox="1"/>
              <p:nvPr/>
            </p:nvSpPr>
            <p:spPr>
              <a:xfrm>
                <a:off x="5837587" y="3884176"/>
                <a:ext cx="695740" cy="647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panose="02040503050406030204" pitchFamily="18" charset="0"/>
                            </a:rPr>
                          </m:ctrlPr>
                        </m:accPr>
                        <m:e>
                          <m:r>
                            <a:rPr lang="en-US" sz="3600" b="0" i="1" smtClean="0">
                              <a:latin typeface="Cambria Math" panose="02040503050406030204" pitchFamily="18" charset="0"/>
                            </a:rPr>
                            <m:t>3</m:t>
                          </m:r>
                        </m:e>
                      </m:acc>
                    </m:oMath>
                  </m:oMathPara>
                </a14:m>
                <a:endParaRPr lang="en-US" dirty="0"/>
              </a:p>
            </p:txBody>
          </p:sp>
        </mc:Choice>
        <mc:Fallback xmlns="">
          <p:sp>
            <p:nvSpPr>
              <p:cNvPr id="26" name="TextBox 25">
                <a:extLst>
                  <a:ext uri="{FF2B5EF4-FFF2-40B4-BE49-F238E27FC236}">
                    <a16:creationId xmlns:a16="http://schemas.microsoft.com/office/drawing/2014/main" id="{4A4EB75B-EEBD-455A-80FB-329B59917ADC}"/>
                  </a:ext>
                </a:extLst>
              </p:cNvPr>
              <p:cNvSpPr txBox="1">
                <a:spLocks noRot="1" noChangeAspect="1" noMove="1" noResize="1" noEditPoints="1" noAdjustHandles="1" noChangeArrowheads="1" noChangeShapeType="1" noTextEdit="1"/>
              </p:cNvSpPr>
              <p:nvPr/>
            </p:nvSpPr>
            <p:spPr>
              <a:xfrm>
                <a:off x="5837587" y="3884176"/>
                <a:ext cx="695740" cy="647613"/>
              </a:xfrm>
              <a:prstGeom prst="rect">
                <a:avLst/>
              </a:prstGeom>
              <a:blipFill>
                <a:blip r:embed="rId8"/>
                <a:stretch>
                  <a:fillRect/>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5C7F6C5F-CC3A-46B0-B475-CC25CF6B1F86}"/>
              </a:ext>
            </a:extLst>
          </p:cNvPr>
          <p:cNvCxnSpPr/>
          <p:nvPr/>
        </p:nvCxnSpPr>
        <p:spPr>
          <a:xfrm>
            <a:off x="5618927" y="3931333"/>
            <a:ext cx="0" cy="5232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D728675-ED62-447C-95D4-2DF1BB07DBA2}"/>
              </a:ext>
            </a:extLst>
          </p:cNvPr>
          <p:cNvCxnSpPr/>
          <p:nvPr/>
        </p:nvCxnSpPr>
        <p:spPr>
          <a:xfrm>
            <a:off x="4558748" y="3931333"/>
            <a:ext cx="0" cy="5232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F66E8FC-1050-4B2D-B1D8-944870F3D633}"/>
                  </a:ext>
                </a:extLst>
              </p:cNvPr>
              <p:cNvSpPr txBox="1"/>
              <p:nvPr/>
            </p:nvSpPr>
            <p:spPr>
              <a:xfrm>
                <a:off x="4081663" y="4473790"/>
                <a:ext cx="82826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p>
            </p:txBody>
          </p:sp>
        </mc:Choice>
        <mc:Fallback xmlns="">
          <p:sp>
            <p:nvSpPr>
              <p:cNvPr id="29" name="TextBox 28">
                <a:extLst>
                  <a:ext uri="{FF2B5EF4-FFF2-40B4-BE49-F238E27FC236}">
                    <a16:creationId xmlns:a16="http://schemas.microsoft.com/office/drawing/2014/main" id="{FF66E8FC-1050-4B2D-B1D8-944870F3D633}"/>
                  </a:ext>
                </a:extLst>
              </p:cNvPr>
              <p:cNvSpPr txBox="1">
                <a:spLocks noRot="1" noChangeAspect="1" noMove="1" noResize="1" noEditPoints="1" noAdjustHandles="1" noChangeArrowheads="1" noChangeShapeType="1" noTextEdit="1"/>
              </p:cNvSpPr>
              <p:nvPr/>
            </p:nvSpPr>
            <p:spPr>
              <a:xfrm>
                <a:off x="4081663" y="4473790"/>
                <a:ext cx="828261" cy="646331"/>
              </a:xfrm>
              <a:prstGeom prst="rect">
                <a:avLst/>
              </a:prstGeom>
              <a:blipFill>
                <a:blip r:embed="rId9"/>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EB930F8A-16E8-4D1C-B295-6D59D4DC7059}"/>
              </a:ext>
            </a:extLst>
          </p:cNvPr>
          <p:cNvSpPr txBox="1"/>
          <p:nvPr/>
        </p:nvSpPr>
        <p:spPr>
          <a:xfrm>
            <a:off x="5363824" y="4493504"/>
            <a:ext cx="914400" cy="646331"/>
          </a:xfrm>
          <a:prstGeom prst="rect">
            <a:avLst/>
          </a:prstGeom>
          <a:noFill/>
        </p:spPr>
        <p:txBody>
          <a:bodyPr wrap="square" rtlCol="0">
            <a:spAutoFit/>
          </a:bodyPr>
          <a:lstStyle/>
          <a:p>
            <a:r>
              <a:rPr lang="en-US" sz="3600" dirty="0"/>
              <a:t>&gt;</a:t>
            </a:r>
            <a:endParaRPr lang="en-US" dirty="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655A3EF-1F8F-4299-BC40-A7F16E8348EF}"/>
                  </a:ext>
                </a:extLst>
              </p:cNvPr>
              <p:cNvSpPr txBox="1"/>
              <p:nvPr/>
            </p:nvSpPr>
            <p:spPr>
              <a:xfrm>
                <a:off x="5648744" y="4512647"/>
                <a:ext cx="107342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m:t>
                      </m:r>
                    </m:oMath>
                  </m:oMathPara>
                </a14:m>
                <a:endParaRPr lang="en-US" dirty="0"/>
              </a:p>
            </p:txBody>
          </p:sp>
        </mc:Choice>
        <mc:Fallback xmlns="">
          <p:sp>
            <p:nvSpPr>
              <p:cNvPr id="31" name="TextBox 30">
                <a:extLst>
                  <a:ext uri="{FF2B5EF4-FFF2-40B4-BE49-F238E27FC236}">
                    <a16:creationId xmlns:a16="http://schemas.microsoft.com/office/drawing/2014/main" id="{A655A3EF-1F8F-4299-BC40-A7F16E8348EF}"/>
                  </a:ext>
                </a:extLst>
              </p:cNvPr>
              <p:cNvSpPr txBox="1">
                <a:spLocks noRot="1" noChangeAspect="1" noMove="1" noResize="1" noEditPoints="1" noAdjustHandles="1" noChangeArrowheads="1" noChangeShapeType="1" noTextEdit="1"/>
              </p:cNvSpPr>
              <p:nvPr/>
            </p:nvSpPr>
            <p:spPr>
              <a:xfrm>
                <a:off x="5648744" y="4512647"/>
                <a:ext cx="1073425" cy="646331"/>
              </a:xfrm>
              <a:prstGeom prst="rect">
                <a:avLst/>
              </a:prstGeom>
              <a:blipFill>
                <a:blip r:embed="rId10"/>
                <a:stretch>
                  <a:fillRect/>
                </a:stretch>
              </a:blipFill>
            </p:spPr>
            <p:txBody>
              <a:bodyPr/>
              <a:lstStyle/>
              <a:p>
                <a:r>
                  <a:rPr lang="en-US">
                    <a:noFill/>
                  </a:rPr>
                  <a:t> </a:t>
                </a:r>
              </a:p>
            </p:txBody>
          </p:sp>
        </mc:Fallback>
      </mc:AlternateContent>
      <p:sp>
        <p:nvSpPr>
          <p:cNvPr id="32" name="Star: 5 Points 31">
            <a:extLst>
              <a:ext uri="{FF2B5EF4-FFF2-40B4-BE49-F238E27FC236}">
                <a16:creationId xmlns:a16="http://schemas.microsoft.com/office/drawing/2014/main" id="{5A4DF906-5BFE-4BD1-B8B9-9FDAE379AF46}"/>
              </a:ext>
            </a:extLst>
          </p:cNvPr>
          <p:cNvSpPr/>
          <p:nvPr/>
        </p:nvSpPr>
        <p:spPr>
          <a:xfrm>
            <a:off x="6533327" y="2744423"/>
            <a:ext cx="530082" cy="50768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67C7E17-0F07-48BF-8FB1-F819F4DE8285}"/>
              </a:ext>
            </a:extLst>
          </p:cNvPr>
          <p:cNvSpPr txBox="1"/>
          <p:nvPr/>
        </p:nvSpPr>
        <p:spPr>
          <a:xfrm>
            <a:off x="7288695" y="2680944"/>
            <a:ext cx="240527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Step 1: Subtract 5 from both sides</a:t>
            </a:r>
          </a:p>
        </p:txBody>
      </p:sp>
      <p:sp>
        <p:nvSpPr>
          <p:cNvPr id="34" name="Star: 5 Points 33">
            <a:extLst>
              <a:ext uri="{FF2B5EF4-FFF2-40B4-BE49-F238E27FC236}">
                <a16:creationId xmlns:a16="http://schemas.microsoft.com/office/drawing/2014/main" id="{527407B1-2849-4376-B469-F41ADFD5083B}"/>
              </a:ext>
            </a:extLst>
          </p:cNvPr>
          <p:cNvSpPr/>
          <p:nvPr/>
        </p:nvSpPr>
        <p:spPr>
          <a:xfrm>
            <a:off x="6420676" y="3928917"/>
            <a:ext cx="530082" cy="50768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2097763-CD9C-46E8-A011-51D50E052509}"/>
              </a:ext>
            </a:extLst>
          </p:cNvPr>
          <p:cNvSpPr txBox="1"/>
          <p:nvPr/>
        </p:nvSpPr>
        <p:spPr>
          <a:xfrm>
            <a:off x="7195944" y="3945878"/>
            <a:ext cx="240527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Step 2: Divide both sides by 3</a:t>
            </a:r>
          </a:p>
        </p:txBody>
      </p:sp>
      <p:sp>
        <p:nvSpPr>
          <p:cNvPr id="36" name="Star: 5 Points 35">
            <a:extLst>
              <a:ext uri="{FF2B5EF4-FFF2-40B4-BE49-F238E27FC236}">
                <a16:creationId xmlns:a16="http://schemas.microsoft.com/office/drawing/2014/main" id="{660B32C0-3E07-4FCF-BCD5-ED3DD32DA949}"/>
              </a:ext>
            </a:extLst>
          </p:cNvPr>
          <p:cNvSpPr/>
          <p:nvPr/>
        </p:nvSpPr>
        <p:spPr>
          <a:xfrm>
            <a:off x="2829345" y="5267739"/>
            <a:ext cx="1020411" cy="1013791"/>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D9A0A2D-3709-4DAE-918F-75636A7D78CD}"/>
                  </a:ext>
                </a:extLst>
              </p:cNvPr>
              <p:cNvSpPr txBox="1"/>
              <p:nvPr/>
            </p:nvSpPr>
            <p:spPr>
              <a:xfrm>
                <a:off x="3935896" y="5376451"/>
                <a:ext cx="6215276"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Final solution:</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 </m:t>
                    </m:r>
                    <m:r>
                      <a:rPr lang="en-US" sz="2400" i="1" dirty="0">
                        <a:latin typeface="Cambria Math" panose="02040503050406030204" pitchFamily="18" charset="0"/>
                        <a:cs typeface="Times New Roman" panose="02020603050405020304" pitchFamily="18" charset="0"/>
                      </a:rPr>
                      <m:t>𝑥</m:t>
                    </m:r>
                    <m:r>
                      <a:rPr lang="en-US" sz="2400" i="1" dirty="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is greater than 2, meaning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is ALL the numbers that are larger than 2 NOT including 2.</a:t>
                </a:r>
              </a:p>
            </p:txBody>
          </p:sp>
        </mc:Choice>
        <mc:Fallback xmlns="">
          <p:sp>
            <p:nvSpPr>
              <p:cNvPr id="37" name="TextBox 36">
                <a:extLst>
                  <a:ext uri="{FF2B5EF4-FFF2-40B4-BE49-F238E27FC236}">
                    <a16:creationId xmlns:a16="http://schemas.microsoft.com/office/drawing/2014/main" id="{AD9A0A2D-3709-4DAE-918F-75636A7D78CD}"/>
                  </a:ext>
                </a:extLst>
              </p:cNvPr>
              <p:cNvSpPr txBox="1">
                <a:spLocks noRot="1" noChangeAspect="1" noMove="1" noResize="1" noEditPoints="1" noAdjustHandles="1" noChangeArrowheads="1" noChangeShapeType="1" noTextEdit="1"/>
              </p:cNvSpPr>
              <p:nvPr/>
            </p:nvSpPr>
            <p:spPr>
              <a:xfrm>
                <a:off x="3935896" y="5376451"/>
                <a:ext cx="6215276" cy="1200329"/>
              </a:xfrm>
              <a:prstGeom prst="rect">
                <a:avLst/>
              </a:prstGeom>
              <a:blipFill>
                <a:blip r:embed="rId11"/>
                <a:stretch>
                  <a:fillRect l="-1570" t="-4061" b="-10660"/>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DC24A525-D81E-429D-9610-DD4A63B1BCD2}"/>
              </a:ext>
            </a:extLst>
          </p:cNvPr>
          <p:cNvCxnSpPr>
            <a:cxnSpLocks/>
          </p:cNvCxnSpPr>
          <p:nvPr/>
        </p:nvCxnSpPr>
        <p:spPr>
          <a:xfrm>
            <a:off x="4230002" y="3498181"/>
            <a:ext cx="106842" cy="9332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56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checkerboard(across)">
                                      <p:cBhvr>
                                        <p:cTn id="53" dur="500"/>
                                        <p:tgtEl>
                                          <p:spTgt spid="35"/>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checkerboard(across)">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dissolve">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childTnLst>
                          </p:cTn>
                        </p:par>
                        <p:par>
                          <p:cTn id="82" fill="hold">
                            <p:stCondLst>
                              <p:cond delay="500"/>
                            </p:stCondLst>
                            <p:childTnLst>
                              <p:par>
                                <p:cTn id="83" presetID="2" presetClass="entr" presetSubtype="4"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ppt_x"/>
                                          </p:val>
                                        </p:tav>
                                        <p:tav tm="100000">
                                          <p:val>
                                            <p:strVal val="#ppt_x"/>
                                          </p:val>
                                        </p:tav>
                                      </p:tavLst>
                                    </p:anim>
                                    <p:anim calcmode="lin" valueType="num">
                                      <p:cBhvr additive="base">
                                        <p:cTn id="9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20" grpId="0"/>
      <p:bldP spid="21" grpId="0"/>
      <p:bldP spid="25" grpId="0"/>
      <p:bldP spid="26" grpId="0"/>
      <p:bldP spid="29" grpId="0"/>
      <p:bldP spid="30" grpId="0"/>
      <p:bldP spid="31" grpId="0"/>
      <p:bldP spid="32" grpId="0" animBg="1"/>
      <p:bldP spid="33" grpId="0"/>
      <p:bldP spid="34" grpId="0" animBg="1"/>
      <p:bldP spid="35" grpId="0"/>
      <p:bldP spid="36"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122D51-9578-4F45-BE2D-EF3A578B80E7}"/>
              </a:ext>
            </a:extLst>
          </p:cNvPr>
          <p:cNvSpPr txBox="1"/>
          <p:nvPr/>
        </p:nvSpPr>
        <p:spPr>
          <a:xfrm>
            <a:off x="450574" y="177722"/>
            <a:ext cx="10614992" cy="984885"/>
          </a:xfrm>
          <a:prstGeom prst="rect">
            <a:avLst/>
          </a:prstGeom>
          <a:noFill/>
          <a:ln>
            <a:solidFill>
              <a:srgbClr val="00206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Standard Breakdown: Students need to be able to graph inequalities on a number line and explain what that means in terms of the information given in the problem itself.</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E711690D-B3C9-4911-958D-E7E54FD44B92}"/>
              </a:ext>
            </a:extLst>
          </p:cNvPr>
          <p:cNvCxnSpPr/>
          <p:nvPr/>
        </p:nvCxnSpPr>
        <p:spPr>
          <a:xfrm>
            <a:off x="3392557" y="6056243"/>
            <a:ext cx="4731026"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CB1FBDD-57AB-4234-9ED8-E353F04274BA}"/>
              </a:ext>
            </a:extLst>
          </p:cNvPr>
          <p:cNvCxnSpPr/>
          <p:nvPr/>
        </p:nvCxnSpPr>
        <p:spPr>
          <a:xfrm>
            <a:off x="5592417" y="5830957"/>
            <a:ext cx="0" cy="53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8FC36E8-0136-44E1-A6B1-DDE6D88B7504}"/>
              </a:ext>
            </a:extLst>
          </p:cNvPr>
          <p:cNvCxnSpPr/>
          <p:nvPr/>
        </p:nvCxnSpPr>
        <p:spPr>
          <a:xfrm>
            <a:off x="5930348" y="5830957"/>
            <a:ext cx="0" cy="53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C20770B-1507-4E55-884B-B8FC6C348005}"/>
              </a:ext>
            </a:extLst>
          </p:cNvPr>
          <p:cNvCxnSpPr/>
          <p:nvPr/>
        </p:nvCxnSpPr>
        <p:spPr>
          <a:xfrm>
            <a:off x="6327913" y="5830957"/>
            <a:ext cx="0" cy="53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2C73BE9-E8C3-4922-9E11-4ED66B7339A1}"/>
              </a:ext>
            </a:extLst>
          </p:cNvPr>
          <p:cNvCxnSpPr/>
          <p:nvPr/>
        </p:nvCxnSpPr>
        <p:spPr>
          <a:xfrm>
            <a:off x="6672469" y="5830957"/>
            <a:ext cx="0" cy="53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C04059B-E778-4492-87D1-BD004AFD3E7B}"/>
              </a:ext>
            </a:extLst>
          </p:cNvPr>
          <p:cNvCxnSpPr/>
          <p:nvPr/>
        </p:nvCxnSpPr>
        <p:spPr>
          <a:xfrm>
            <a:off x="6997148" y="5830957"/>
            <a:ext cx="0" cy="53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F3A6A5D-FEC4-4186-B7F7-4890652B0787}"/>
              </a:ext>
            </a:extLst>
          </p:cNvPr>
          <p:cNvCxnSpPr/>
          <p:nvPr/>
        </p:nvCxnSpPr>
        <p:spPr>
          <a:xfrm>
            <a:off x="7328452" y="5830957"/>
            <a:ext cx="0" cy="53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6705536-BF56-4F3C-B675-DFEC6D31443C}"/>
              </a:ext>
            </a:extLst>
          </p:cNvPr>
          <p:cNvCxnSpPr/>
          <p:nvPr/>
        </p:nvCxnSpPr>
        <p:spPr>
          <a:xfrm>
            <a:off x="7633252" y="5830957"/>
            <a:ext cx="0" cy="53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0805F09-9405-4C97-B3B0-9E793B2217A1}"/>
              </a:ext>
            </a:extLst>
          </p:cNvPr>
          <p:cNvCxnSpPr/>
          <p:nvPr/>
        </p:nvCxnSpPr>
        <p:spPr>
          <a:xfrm>
            <a:off x="5175376" y="5791200"/>
            <a:ext cx="0" cy="53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ACC594B-B195-415A-9F1F-D19A422608B8}"/>
              </a:ext>
            </a:extLst>
          </p:cNvPr>
          <p:cNvCxnSpPr/>
          <p:nvPr/>
        </p:nvCxnSpPr>
        <p:spPr>
          <a:xfrm>
            <a:off x="4628373" y="5830957"/>
            <a:ext cx="0" cy="53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E19B487-7182-4DDB-9612-B4F5E158CB36}"/>
              </a:ext>
            </a:extLst>
          </p:cNvPr>
          <p:cNvCxnSpPr/>
          <p:nvPr/>
        </p:nvCxnSpPr>
        <p:spPr>
          <a:xfrm>
            <a:off x="4088295" y="5791200"/>
            <a:ext cx="0" cy="530086"/>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9104267D-42C7-487C-8C0F-8078289E2F35}"/>
              </a:ext>
            </a:extLst>
          </p:cNvPr>
          <p:cNvSpPr txBox="1"/>
          <p:nvPr/>
        </p:nvSpPr>
        <p:spPr>
          <a:xfrm>
            <a:off x="5473148" y="6361043"/>
            <a:ext cx="364428" cy="369332"/>
          </a:xfrm>
          <a:prstGeom prst="rect">
            <a:avLst/>
          </a:prstGeom>
          <a:noFill/>
        </p:spPr>
        <p:txBody>
          <a:bodyPr wrap="square" rtlCol="0">
            <a:spAutoFit/>
          </a:bodyPr>
          <a:lstStyle/>
          <a:p>
            <a:r>
              <a:rPr lang="en-US" dirty="0"/>
              <a:t>0</a:t>
            </a:r>
          </a:p>
        </p:txBody>
      </p:sp>
      <p:sp>
        <p:nvSpPr>
          <p:cNvPr id="27" name="TextBox 26">
            <a:extLst>
              <a:ext uri="{FF2B5EF4-FFF2-40B4-BE49-F238E27FC236}">
                <a16:creationId xmlns:a16="http://schemas.microsoft.com/office/drawing/2014/main" id="{15CE959F-CD54-48C8-B823-C3A78FBB5990}"/>
              </a:ext>
            </a:extLst>
          </p:cNvPr>
          <p:cNvSpPr txBox="1"/>
          <p:nvPr/>
        </p:nvSpPr>
        <p:spPr>
          <a:xfrm>
            <a:off x="5784572" y="6367671"/>
            <a:ext cx="364428" cy="369332"/>
          </a:xfrm>
          <a:prstGeom prst="rect">
            <a:avLst/>
          </a:prstGeom>
          <a:noFill/>
        </p:spPr>
        <p:txBody>
          <a:bodyPr wrap="square" rtlCol="0">
            <a:spAutoFit/>
          </a:bodyPr>
          <a:lstStyle/>
          <a:p>
            <a:r>
              <a:rPr lang="en-US" dirty="0"/>
              <a:t>1</a:t>
            </a:r>
          </a:p>
        </p:txBody>
      </p:sp>
      <p:sp>
        <p:nvSpPr>
          <p:cNvPr id="28" name="TextBox 27">
            <a:extLst>
              <a:ext uri="{FF2B5EF4-FFF2-40B4-BE49-F238E27FC236}">
                <a16:creationId xmlns:a16="http://schemas.microsoft.com/office/drawing/2014/main" id="{F1F831F8-14B9-4C3B-AA50-21F5C96E1293}"/>
              </a:ext>
            </a:extLst>
          </p:cNvPr>
          <p:cNvSpPr txBox="1"/>
          <p:nvPr/>
        </p:nvSpPr>
        <p:spPr>
          <a:xfrm>
            <a:off x="6168889" y="6380921"/>
            <a:ext cx="364428" cy="369332"/>
          </a:xfrm>
          <a:prstGeom prst="rect">
            <a:avLst/>
          </a:prstGeom>
          <a:noFill/>
        </p:spPr>
        <p:txBody>
          <a:bodyPr wrap="square" rtlCol="0">
            <a:spAutoFit/>
          </a:bodyPr>
          <a:lstStyle/>
          <a:p>
            <a:r>
              <a:rPr lang="en-US" dirty="0"/>
              <a:t>2</a:t>
            </a:r>
          </a:p>
        </p:txBody>
      </p:sp>
      <p:sp>
        <p:nvSpPr>
          <p:cNvPr id="29" name="TextBox 28">
            <a:extLst>
              <a:ext uri="{FF2B5EF4-FFF2-40B4-BE49-F238E27FC236}">
                <a16:creationId xmlns:a16="http://schemas.microsoft.com/office/drawing/2014/main" id="{91511742-BE0E-4037-B009-769A5DA88053}"/>
              </a:ext>
            </a:extLst>
          </p:cNvPr>
          <p:cNvSpPr txBox="1"/>
          <p:nvPr/>
        </p:nvSpPr>
        <p:spPr>
          <a:xfrm>
            <a:off x="6513445" y="6380923"/>
            <a:ext cx="364428" cy="369332"/>
          </a:xfrm>
          <a:prstGeom prst="rect">
            <a:avLst/>
          </a:prstGeom>
          <a:noFill/>
        </p:spPr>
        <p:txBody>
          <a:bodyPr wrap="square" rtlCol="0">
            <a:spAutoFit/>
          </a:bodyPr>
          <a:lstStyle/>
          <a:p>
            <a:r>
              <a:rPr lang="en-US" dirty="0"/>
              <a:t>3</a:t>
            </a:r>
          </a:p>
        </p:txBody>
      </p:sp>
      <p:sp>
        <p:nvSpPr>
          <p:cNvPr id="30" name="TextBox 29">
            <a:extLst>
              <a:ext uri="{FF2B5EF4-FFF2-40B4-BE49-F238E27FC236}">
                <a16:creationId xmlns:a16="http://schemas.microsoft.com/office/drawing/2014/main" id="{10169D25-1978-461B-9B5E-654982751E54}"/>
              </a:ext>
            </a:extLst>
          </p:cNvPr>
          <p:cNvSpPr txBox="1"/>
          <p:nvPr/>
        </p:nvSpPr>
        <p:spPr>
          <a:xfrm>
            <a:off x="6844746" y="6367671"/>
            <a:ext cx="364428" cy="369332"/>
          </a:xfrm>
          <a:prstGeom prst="rect">
            <a:avLst/>
          </a:prstGeom>
          <a:noFill/>
        </p:spPr>
        <p:txBody>
          <a:bodyPr wrap="square" rtlCol="0">
            <a:spAutoFit/>
          </a:bodyPr>
          <a:lstStyle/>
          <a:p>
            <a:r>
              <a:rPr lang="en-US" dirty="0"/>
              <a:t>4</a:t>
            </a:r>
          </a:p>
        </p:txBody>
      </p:sp>
      <p:sp>
        <p:nvSpPr>
          <p:cNvPr id="31" name="TextBox 30">
            <a:extLst>
              <a:ext uri="{FF2B5EF4-FFF2-40B4-BE49-F238E27FC236}">
                <a16:creationId xmlns:a16="http://schemas.microsoft.com/office/drawing/2014/main" id="{2411BF92-7926-4E3E-83E9-A9B07EBBBE40}"/>
              </a:ext>
            </a:extLst>
          </p:cNvPr>
          <p:cNvSpPr txBox="1"/>
          <p:nvPr/>
        </p:nvSpPr>
        <p:spPr>
          <a:xfrm>
            <a:off x="7189304" y="6367671"/>
            <a:ext cx="364428" cy="369332"/>
          </a:xfrm>
          <a:prstGeom prst="rect">
            <a:avLst/>
          </a:prstGeom>
          <a:noFill/>
        </p:spPr>
        <p:txBody>
          <a:bodyPr wrap="square" rtlCol="0">
            <a:spAutoFit/>
          </a:bodyPr>
          <a:lstStyle/>
          <a:p>
            <a:r>
              <a:rPr lang="en-US" dirty="0"/>
              <a:t>5</a:t>
            </a:r>
          </a:p>
        </p:txBody>
      </p:sp>
      <p:sp>
        <p:nvSpPr>
          <p:cNvPr id="32" name="TextBox 31">
            <a:extLst>
              <a:ext uri="{FF2B5EF4-FFF2-40B4-BE49-F238E27FC236}">
                <a16:creationId xmlns:a16="http://schemas.microsoft.com/office/drawing/2014/main" id="{143F3714-4A0B-406D-8810-B3C6D07926F3}"/>
              </a:ext>
            </a:extLst>
          </p:cNvPr>
          <p:cNvSpPr txBox="1"/>
          <p:nvPr/>
        </p:nvSpPr>
        <p:spPr>
          <a:xfrm>
            <a:off x="7524689" y="6386831"/>
            <a:ext cx="364428" cy="369332"/>
          </a:xfrm>
          <a:prstGeom prst="rect">
            <a:avLst/>
          </a:prstGeom>
          <a:noFill/>
        </p:spPr>
        <p:txBody>
          <a:bodyPr wrap="square" rtlCol="0">
            <a:spAutoFit/>
          </a:bodyPr>
          <a:lstStyle/>
          <a:p>
            <a:r>
              <a:rPr lang="en-US" dirty="0"/>
              <a:t>6</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2BD7182-FA5F-42B1-BAAD-CBDAFA1C4B53}"/>
                  </a:ext>
                </a:extLst>
              </p:cNvPr>
              <p:cNvSpPr txBox="1"/>
              <p:nvPr/>
            </p:nvSpPr>
            <p:spPr>
              <a:xfrm>
                <a:off x="4936224" y="6344628"/>
                <a:ext cx="459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33" name="TextBox 32">
                <a:extLst>
                  <a:ext uri="{FF2B5EF4-FFF2-40B4-BE49-F238E27FC236}">
                    <a16:creationId xmlns:a16="http://schemas.microsoft.com/office/drawing/2014/main" id="{12BD7182-FA5F-42B1-BAAD-CBDAFA1C4B53}"/>
                  </a:ext>
                </a:extLst>
              </p:cNvPr>
              <p:cNvSpPr txBox="1">
                <a:spLocks noRot="1" noChangeAspect="1" noMove="1" noResize="1" noEditPoints="1" noAdjustHandles="1" noChangeArrowheads="1" noChangeShapeType="1" noTextEdit="1"/>
              </p:cNvSpPr>
              <p:nvPr/>
            </p:nvSpPr>
            <p:spPr>
              <a:xfrm>
                <a:off x="4936224" y="6344628"/>
                <a:ext cx="459231" cy="369332"/>
              </a:xfrm>
              <a:prstGeom prst="rect">
                <a:avLst/>
              </a:prstGeom>
              <a:blipFill>
                <a:blip r:embed="rId2"/>
                <a:stretch>
                  <a:fillRect r="-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0262ADB-647F-4716-8F38-111001757088}"/>
                  </a:ext>
                </a:extLst>
              </p:cNvPr>
              <p:cNvSpPr txBox="1"/>
              <p:nvPr/>
            </p:nvSpPr>
            <p:spPr>
              <a:xfrm>
                <a:off x="4399307" y="6356350"/>
                <a:ext cx="3977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34" name="TextBox 33">
                <a:extLst>
                  <a:ext uri="{FF2B5EF4-FFF2-40B4-BE49-F238E27FC236}">
                    <a16:creationId xmlns:a16="http://schemas.microsoft.com/office/drawing/2014/main" id="{50262ADB-647F-4716-8F38-111001757088}"/>
                  </a:ext>
                </a:extLst>
              </p:cNvPr>
              <p:cNvSpPr txBox="1">
                <a:spLocks noRot="1" noChangeAspect="1" noMove="1" noResize="1" noEditPoints="1" noAdjustHandles="1" noChangeArrowheads="1" noChangeShapeType="1" noTextEdit="1"/>
              </p:cNvSpPr>
              <p:nvPr/>
            </p:nvSpPr>
            <p:spPr>
              <a:xfrm>
                <a:off x="4399307" y="6356350"/>
                <a:ext cx="397776" cy="369332"/>
              </a:xfrm>
              <a:prstGeom prst="rect">
                <a:avLst/>
              </a:prstGeom>
              <a:blipFill>
                <a:blip r:embed="rId3"/>
                <a:stretch>
                  <a:fillRect r="-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91EDA87-8AFE-47FE-A71F-F88599EB3986}"/>
                  </a:ext>
                </a:extLst>
              </p:cNvPr>
              <p:cNvSpPr txBox="1"/>
              <p:nvPr/>
            </p:nvSpPr>
            <p:spPr>
              <a:xfrm>
                <a:off x="3904591" y="6382140"/>
                <a:ext cx="3977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35" name="TextBox 34">
                <a:extLst>
                  <a:ext uri="{FF2B5EF4-FFF2-40B4-BE49-F238E27FC236}">
                    <a16:creationId xmlns:a16="http://schemas.microsoft.com/office/drawing/2014/main" id="{B91EDA87-8AFE-47FE-A71F-F88599EB3986}"/>
                  </a:ext>
                </a:extLst>
              </p:cNvPr>
              <p:cNvSpPr txBox="1">
                <a:spLocks noRot="1" noChangeAspect="1" noMove="1" noResize="1" noEditPoints="1" noAdjustHandles="1" noChangeArrowheads="1" noChangeShapeType="1" noTextEdit="1"/>
              </p:cNvSpPr>
              <p:nvPr/>
            </p:nvSpPr>
            <p:spPr>
              <a:xfrm>
                <a:off x="3904591" y="6382140"/>
                <a:ext cx="397776" cy="369332"/>
              </a:xfrm>
              <a:prstGeom prst="rect">
                <a:avLst/>
              </a:prstGeom>
              <a:blipFill>
                <a:blip r:embed="rId4"/>
                <a:stretch>
                  <a:fillRect r="-18462"/>
                </a:stretch>
              </a:blipFill>
            </p:spPr>
            <p:txBody>
              <a:bodyPr/>
              <a:lstStyle/>
              <a:p>
                <a:r>
                  <a:rPr lang="en-US">
                    <a:noFill/>
                  </a:rPr>
                  <a:t> </a:t>
                </a:r>
              </a:p>
            </p:txBody>
          </p:sp>
        </mc:Fallback>
      </mc:AlternateContent>
      <p:sp>
        <p:nvSpPr>
          <p:cNvPr id="36" name="Circle: Hollow 35">
            <a:extLst>
              <a:ext uri="{FF2B5EF4-FFF2-40B4-BE49-F238E27FC236}">
                <a16:creationId xmlns:a16="http://schemas.microsoft.com/office/drawing/2014/main" id="{D25609ED-3C77-4236-BCDA-A5687E001EE0}"/>
              </a:ext>
            </a:extLst>
          </p:cNvPr>
          <p:cNvSpPr/>
          <p:nvPr/>
        </p:nvSpPr>
        <p:spPr>
          <a:xfrm>
            <a:off x="6140753" y="5873360"/>
            <a:ext cx="360338" cy="369330"/>
          </a:xfrm>
          <a:prstGeom prst="donut">
            <a:avLst>
              <a:gd name="adj" fmla="val 169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Arrow Connector 37">
            <a:extLst>
              <a:ext uri="{FF2B5EF4-FFF2-40B4-BE49-F238E27FC236}">
                <a16:creationId xmlns:a16="http://schemas.microsoft.com/office/drawing/2014/main" id="{039933FE-AC8A-4662-AA1E-925F03823A14}"/>
              </a:ext>
            </a:extLst>
          </p:cNvPr>
          <p:cNvCxnSpPr/>
          <p:nvPr/>
        </p:nvCxnSpPr>
        <p:spPr>
          <a:xfrm>
            <a:off x="6291111" y="5748997"/>
            <a:ext cx="1755913"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D7C70C4D-7732-41B8-96DF-4612DE1DE2D8}"/>
              </a:ext>
            </a:extLst>
          </p:cNvPr>
          <p:cNvPicPr>
            <a:picLocks noChangeAspect="1"/>
          </p:cNvPicPr>
          <p:nvPr/>
        </p:nvPicPr>
        <p:blipFill rotWithShape="1">
          <a:blip r:embed="rId5"/>
          <a:srcRect l="22500" t="26245" r="16462" b="4809"/>
          <a:stretch/>
        </p:blipFill>
        <p:spPr>
          <a:xfrm>
            <a:off x="342314" y="1223461"/>
            <a:ext cx="5753686" cy="3653963"/>
          </a:xfrm>
          <a:prstGeom prst="rect">
            <a:avLst/>
          </a:prstGeom>
        </p:spPr>
      </p:pic>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E44669DA-5241-4F3B-9399-59BA75FD6885}"/>
                  </a:ext>
                </a:extLst>
              </p:cNvPr>
              <p:cNvSpPr txBox="1"/>
              <p:nvPr/>
            </p:nvSpPr>
            <p:spPr>
              <a:xfrm>
                <a:off x="6672468" y="1434904"/>
                <a:ext cx="4286263" cy="3416320"/>
              </a:xfrm>
              <a:prstGeom prst="rect">
                <a:avLst/>
              </a:prstGeom>
              <a:noFill/>
            </p:spPr>
            <p:txBody>
              <a:bodyPr wrap="square" rtlCol="0">
                <a:spAutoFit/>
              </a:bodyPr>
              <a:lstStyle/>
              <a:p>
                <a:pPr algn="ctr"/>
                <a:r>
                  <a:rPr lang="en-US" sz="2400" dirty="0">
                    <a:highlight>
                      <a:srgbClr val="FFFF00"/>
                    </a:highlight>
                    <a:latin typeface="Abadi Extra Light" panose="020B0204020104020204" pitchFamily="34" charset="0"/>
                  </a:rPr>
                  <a:t>Remember these few rules:</a:t>
                </a:r>
              </a:p>
              <a:p>
                <a:pPr algn="ctr"/>
                <a:endParaRPr lang="en-US" sz="2400" dirty="0">
                  <a:latin typeface="Abadi Extra Light" panose="020B0204020104020204" pitchFamily="34" charset="0"/>
                </a:endParaRPr>
              </a:p>
              <a:p>
                <a14:m>
                  <m:oMath xmlns:m="http://schemas.openxmlformats.org/officeDocument/2006/math">
                    <m:r>
                      <a:rPr lang="en-US" sz="2400" b="0" i="1" smtClean="0">
                        <a:latin typeface="Cambria Math" panose="02040503050406030204" pitchFamily="18" charset="0"/>
                      </a:rPr>
                      <m:t>&gt;,&lt;  :</m:t>
                    </m:r>
                    <m:r>
                      <a:rPr lang="en-US" sz="2400" b="0" i="1" smtClean="0">
                        <a:latin typeface="Cambria Math" panose="02040503050406030204" pitchFamily="18" charset="0"/>
                      </a:rPr>
                      <m:t>𝑤𝑖𝑙𝑙</m:t>
                    </m:r>
                    <m:r>
                      <a:rPr lang="en-US" sz="2400" b="0" i="1" smtClean="0">
                        <a:latin typeface="Cambria Math" panose="02040503050406030204" pitchFamily="18" charset="0"/>
                      </a:rPr>
                      <m:t> </m:t>
                    </m:r>
                    <m:r>
                      <a:rPr lang="en-US" sz="2400" b="0" i="1" smtClean="0">
                        <a:latin typeface="Cambria Math" panose="02040503050406030204" pitchFamily="18" charset="0"/>
                      </a:rPr>
                      <m:t>𝑏𝑒</m:t>
                    </m:r>
                    <m:r>
                      <a:rPr lang="en-US" sz="2400" b="0" i="1" smtClean="0">
                        <a:latin typeface="Cambria Math" panose="02040503050406030204" pitchFamily="18" charset="0"/>
                      </a:rPr>
                      <m:t> </m:t>
                    </m:r>
                    <m:r>
                      <a:rPr lang="en-US" sz="2400" b="0" i="1" smtClean="0">
                        <a:latin typeface="Cambria Math" panose="02040503050406030204" pitchFamily="18" charset="0"/>
                      </a:rPr>
                      <m:t>𝑂𝑃𝐸𝑁</m:t>
                    </m:r>
                    <m:r>
                      <a:rPr lang="en-US" sz="2400" b="0" i="1" smtClean="0">
                        <a:latin typeface="Cambria Math" panose="02040503050406030204" pitchFamily="18" charset="0"/>
                      </a:rPr>
                      <m:t> </m:t>
                    </m:r>
                    <m:r>
                      <a:rPr lang="en-US" sz="2400" b="0" i="1" smtClean="0">
                        <a:latin typeface="Cambria Math" panose="02040503050406030204" pitchFamily="18" charset="0"/>
                      </a:rPr>
                      <m:t>𝑐𝑖𝑟𝑐𝑙𝑒</m:t>
                    </m:r>
                  </m:oMath>
                </a14:m>
                <a:r>
                  <a:rPr lang="en-US" sz="2400" b="0" i="1" dirty="0">
                    <a:latin typeface="Cambria Math" panose="02040503050406030204" pitchFamily="18" charset="0"/>
                  </a:rPr>
                  <a:t>s</a:t>
                </a:r>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𝑤𝑖𝑙𝑙</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𝑏𝑒</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𝐶𝐿𝑂𝑆𝐸𝐷</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𝑐𝑖𝑟𝑐𝑙𝑒𝑠</m:t>
                      </m:r>
                    </m:oMath>
                  </m:oMathPara>
                </a14:m>
                <a:endParaRPr lang="en-US" sz="2400" b="0" dirty="0">
                  <a:latin typeface="Abadi Extra Light" panose="020B0204020104020204" pitchFamily="34" charset="0"/>
                  <a:ea typeface="Cambria Math" panose="02040503050406030204" pitchFamily="18" charset="0"/>
                </a:endParaRPr>
              </a:p>
              <a:p>
                <a:endParaRPr lang="en-US" sz="2400" dirty="0">
                  <a:latin typeface="Abadi Extra Light" panose="020B0204020104020204" pitchFamily="34" charset="0"/>
                </a:endParaRPr>
              </a:p>
              <a:p>
                <a:r>
                  <a:rPr lang="en-US" sz="2400" dirty="0">
                    <a:latin typeface="Times New Roman" panose="02020603050405020304" pitchFamily="18" charset="0"/>
                    <a:cs typeface="Times New Roman" panose="02020603050405020304" pitchFamily="18" charset="0"/>
                  </a:rPr>
                  <a:t>**If your variable is on the LEFT, the inequality sign will point in the direction you should shade.</a:t>
                </a:r>
              </a:p>
            </p:txBody>
          </p:sp>
        </mc:Choice>
        <mc:Fallback>
          <p:sp>
            <p:nvSpPr>
              <p:cNvPr id="41" name="TextBox 40">
                <a:extLst>
                  <a:ext uri="{FF2B5EF4-FFF2-40B4-BE49-F238E27FC236}">
                    <a16:creationId xmlns:a16="http://schemas.microsoft.com/office/drawing/2014/main" id="{E44669DA-5241-4F3B-9399-59BA75FD6885}"/>
                  </a:ext>
                </a:extLst>
              </p:cNvPr>
              <p:cNvSpPr txBox="1">
                <a:spLocks noRot="1" noChangeAspect="1" noMove="1" noResize="1" noEditPoints="1" noAdjustHandles="1" noChangeArrowheads="1" noChangeShapeType="1" noTextEdit="1"/>
              </p:cNvSpPr>
              <p:nvPr/>
            </p:nvSpPr>
            <p:spPr>
              <a:xfrm>
                <a:off x="6672468" y="1434904"/>
                <a:ext cx="4286263" cy="3416320"/>
              </a:xfrm>
              <a:prstGeom prst="rect">
                <a:avLst/>
              </a:prstGeom>
              <a:blipFill>
                <a:blip r:embed="rId6"/>
                <a:stretch>
                  <a:fillRect l="-2065" t="-1481" r="-590" b="-3333"/>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6BEE05C7-0413-4D9A-9FFE-D559250606F6}"/>
              </a:ext>
            </a:extLst>
          </p:cNvPr>
          <p:cNvSpPr txBox="1"/>
          <p:nvPr/>
        </p:nvSpPr>
        <p:spPr>
          <a:xfrm>
            <a:off x="8291279" y="5051966"/>
            <a:ext cx="2771336"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Open circle because it is &gt; and shaded to the left right because that is the direction of all the numbers greater than 2.</a:t>
            </a:r>
          </a:p>
        </p:txBody>
      </p:sp>
      <p:cxnSp>
        <p:nvCxnSpPr>
          <p:cNvPr id="43" name="Straight Connector 42">
            <a:extLst>
              <a:ext uri="{FF2B5EF4-FFF2-40B4-BE49-F238E27FC236}">
                <a16:creationId xmlns:a16="http://schemas.microsoft.com/office/drawing/2014/main" id="{9B4D6102-9E17-49CA-B1B4-7F38A594F2AA}"/>
              </a:ext>
            </a:extLst>
          </p:cNvPr>
          <p:cNvCxnSpPr>
            <a:cxnSpLocks/>
          </p:cNvCxnSpPr>
          <p:nvPr/>
        </p:nvCxnSpPr>
        <p:spPr>
          <a:xfrm>
            <a:off x="1500870" y="2553972"/>
            <a:ext cx="72365" cy="553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5"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0.7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par>
                                <p:cTn id="20" presetID="55"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000" fill="hold"/>
                                        <p:tgtEl>
                                          <p:spTgt spid="38"/>
                                        </p:tgtEl>
                                        <p:attrNameLst>
                                          <p:attrName>ppt_w</p:attrName>
                                        </p:attrNameLst>
                                      </p:cBhvr>
                                      <p:tavLst>
                                        <p:tav tm="0">
                                          <p:val>
                                            <p:strVal val="#ppt_w*0.70"/>
                                          </p:val>
                                        </p:tav>
                                        <p:tav tm="100000">
                                          <p:val>
                                            <p:strVal val="#ppt_w"/>
                                          </p:val>
                                        </p:tav>
                                      </p:tavLst>
                                    </p:anim>
                                    <p:anim calcmode="lin" valueType="num">
                                      <p:cBhvr>
                                        <p:cTn id="23" dur="1000" fill="hold"/>
                                        <p:tgtEl>
                                          <p:spTgt spid="38"/>
                                        </p:tgtEl>
                                        <p:attrNameLst>
                                          <p:attrName>ppt_h</p:attrName>
                                        </p:attrNameLst>
                                      </p:cBhvr>
                                      <p:tavLst>
                                        <p:tav tm="0">
                                          <p:val>
                                            <p:strVal val="#ppt_h"/>
                                          </p:val>
                                        </p:tav>
                                        <p:tav tm="100000">
                                          <p:val>
                                            <p:strVal val="#ppt_h"/>
                                          </p:val>
                                        </p:tav>
                                      </p:tavLst>
                                    </p:anim>
                                    <p:animEffect transition="in" filter="fade">
                                      <p:cBhvr>
                                        <p:cTn id="24" dur="1000"/>
                                        <p:tgtEl>
                                          <p:spTgt spid="38"/>
                                        </p:tgtEl>
                                      </p:cBhvr>
                                    </p:animEffect>
                                  </p:childTnLst>
                                </p:cTn>
                              </p:par>
                              <p:par>
                                <p:cTn id="25" presetID="55"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5"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1000" fill="hold"/>
                                        <p:tgtEl>
                                          <p:spTgt spid="36"/>
                                        </p:tgtEl>
                                        <p:attrNameLst>
                                          <p:attrName>ppt_w</p:attrName>
                                        </p:attrNameLst>
                                      </p:cBhvr>
                                      <p:tavLst>
                                        <p:tav tm="0">
                                          <p:val>
                                            <p:strVal val="#ppt_w*0.70"/>
                                          </p:val>
                                        </p:tav>
                                        <p:tav tm="100000">
                                          <p:val>
                                            <p:strVal val="#ppt_w"/>
                                          </p:val>
                                        </p:tav>
                                      </p:tavLst>
                                    </p:anim>
                                    <p:anim calcmode="lin" valueType="num">
                                      <p:cBhvr>
                                        <p:cTn id="43" dur="1000" fill="hold"/>
                                        <p:tgtEl>
                                          <p:spTgt spid="36"/>
                                        </p:tgtEl>
                                        <p:attrNameLst>
                                          <p:attrName>ppt_h</p:attrName>
                                        </p:attrNameLst>
                                      </p:cBhvr>
                                      <p:tavLst>
                                        <p:tav tm="0">
                                          <p:val>
                                            <p:strVal val="#ppt_h"/>
                                          </p:val>
                                        </p:tav>
                                        <p:tav tm="100000">
                                          <p:val>
                                            <p:strVal val="#ppt_h"/>
                                          </p:val>
                                        </p:tav>
                                      </p:tavLst>
                                    </p:anim>
                                    <p:animEffect transition="in" filter="fade">
                                      <p:cBhvr>
                                        <p:cTn id="44" dur="1000"/>
                                        <p:tgtEl>
                                          <p:spTgt spid="3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strVal val="#ppt_w*0.70"/>
                                          </p:val>
                                        </p:tav>
                                        <p:tav tm="100000">
                                          <p:val>
                                            <p:strVal val="#ppt_w"/>
                                          </p:val>
                                        </p:tav>
                                      </p:tavLst>
                                    </p:anim>
                                    <p:anim calcmode="lin" valueType="num">
                                      <p:cBhvr>
                                        <p:cTn id="48" dur="1000" fill="hold"/>
                                        <p:tgtEl>
                                          <p:spTgt spid="28"/>
                                        </p:tgtEl>
                                        <p:attrNameLst>
                                          <p:attrName>ppt_h</p:attrName>
                                        </p:attrNameLst>
                                      </p:cBhvr>
                                      <p:tavLst>
                                        <p:tav tm="0">
                                          <p:val>
                                            <p:strVal val="#ppt_h"/>
                                          </p:val>
                                        </p:tav>
                                        <p:tav tm="100000">
                                          <p:val>
                                            <p:strVal val="#ppt_h"/>
                                          </p:val>
                                        </p:tav>
                                      </p:tavLst>
                                    </p:anim>
                                    <p:animEffect transition="in" filter="fade">
                                      <p:cBhvr>
                                        <p:cTn id="49" dur="1000"/>
                                        <p:tgtEl>
                                          <p:spTgt spid="28"/>
                                        </p:tgtEl>
                                      </p:cBhvr>
                                    </p:animEffect>
                                  </p:childTnLst>
                                </p:cTn>
                              </p:par>
                              <p:par>
                                <p:cTn id="50" presetID="55"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strVal val="#ppt_w*0.70"/>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Effect transition="in" filter="fade">
                                      <p:cBhvr>
                                        <p:cTn id="54" dur="1000"/>
                                        <p:tgtEl>
                                          <p:spTgt spid="14"/>
                                        </p:tgtEl>
                                      </p:cBhvr>
                                    </p:animEffect>
                                  </p:childTnLst>
                                </p:cTn>
                              </p:par>
                              <p:par>
                                <p:cTn id="55" presetID="55"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strVal val="#ppt_w*0.70"/>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Effect transition="in" filter="fade">
                                      <p:cBhvr>
                                        <p:cTn id="59" dur="1000"/>
                                        <p:tgtEl>
                                          <p:spTgt spid="13"/>
                                        </p:tgtEl>
                                      </p:cBhvr>
                                    </p:animEffect>
                                  </p:childTnLst>
                                </p:cTn>
                              </p:par>
                              <p:par>
                                <p:cTn id="60" presetID="55"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strVal val="#ppt_w*0.70"/>
                                          </p:val>
                                        </p:tav>
                                        <p:tav tm="100000">
                                          <p:val>
                                            <p:strVal val="#ppt_w"/>
                                          </p:val>
                                        </p:tav>
                                      </p:tavLst>
                                    </p:anim>
                                    <p:anim calcmode="lin" valueType="num">
                                      <p:cBhvr>
                                        <p:cTn id="63" dur="1000" fill="hold"/>
                                        <p:tgtEl>
                                          <p:spTgt spid="20"/>
                                        </p:tgtEl>
                                        <p:attrNameLst>
                                          <p:attrName>ppt_h</p:attrName>
                                        </p:attrNameLst>
                                      </p:cBhvr>
                                      <p:tavLst>
                                        <p:tav tm="0">
                                          <p:val>
                                            <p:strVal val="#ppt_h"/>
                                          </p:val>
                                        </p:tav>
                                        <p:tav tm="100000">
                                          <p:val>
                                            <p:strVal val="#ppt_h"/>
                                          </p:val>
                                        </p:tav>
                                      </p:tavLst>
                                    </p:anim>
                                    <p:animEffect transition="in" filter="fade">
                                      <p:cBhvr>
                                        <p:cTn id="64" dur="1000"/>
                                        <p:tgtEl>
                                          <p:spTgt spid="20"/>
                                        </p:tgtEl>
                                      </p:cBhvr>
                                    </p:animEffect>
                                  </p:childTnLst>
                                </p:cTn>
                              </p:par>
                              <p:par>
                                <p:cTn id="65" presetID="55"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strVal val="#ppt_w*0.70"/>
                                          </p:val>
                                        </p:tav>
                                        <p:tav tm="100000">
                                          <p:val>
                                            <p:strVal val="#ppt_w"/>
                                          </p:val>
                                        </p:tav>
                                      </p:tavLst>
                                    </p:anim>
                                    <p:anim calcmode="lin" valueType="num">
                                      <p:cBhvr>
                                        <p:cTn id="68" dur="1000" fill="hold"/>
                                        <p:tgtEl>
                                          <p:spTgt spid="22"/>
                                        </p:tgtEl>
                                        <p:attrNameLst>
                                          <p:attrName>ppt_h</p:attrName>
                                        </p:attrNameLst>
                                      </p:cBhvr>
                                      <p:tavLst>
                                        <p:tav tm="0">
                                          <p:val>
                                            <p:strVal val="#ppt_h"/>
                                          </p:val>
                                        </p:tav>
                                        <p:tav tm="100000">
                                          <p:val>
                                            <p:strVal val="#ppt_h"/>
                                          </p:val>
                                        </p:tav>
                                      </p:tavLst>
                                    </p:anim>
                                    <p:animEffect transition="in" filter="fade">
                                      <p:cBhvr>
                                        <p:cTn id="69" dur="1000"/>
                                        <p:tgtEl>
                                          <p:spTgt spid="22"/>
                                        </p:tgtEl>
                                      </p:cBhvr>
                                    </p:animEffect>
                                  </p:childTnLst>
                                </p:cTn>
                              </p:par>
                              <p:par>
                                <p:cTn id="70" presetID="55"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1000" fill="hold"/>
                                        <p:tgtEl>
                                          <p:spTgt spid="35"/>
                                        </p:tgtEl>
                                        <p:attrNameLst>
                                          <p:attrName>ppt_w</p:attrName>
                                        </p:attrNameLst>
                                      </p:cBhvr>
                                      <p:tavLst>
                                        <p:tav tm="0">
                                          <p:val>
                                            <p:strVal val="#ppt_w*0.70"/>
                                          </p:val>
                                        </p:tav>
                                        <p:tav tm="100000">
                                          <p:val>
                                            <p:strVal val="#ppt_w"/>
                                          </p:val>
                                        </p:tav>
                                      </p:tavLst>
                                    </p:anim>
                                    <p:anim calcmode="lin" valueType="num">
                                      <p:cBhvr>
                                        <p:cTn id="78" dur="1000" fill="hold"/>
                                        <p:tgtEl>
                                          <p:spTgt spid="35"/>
                                        </p:tgtEl>
                                        <p:attrNameLst>
                                          <p:attrName>ppt_h</p:attrName>
                                        </p:attrNameLst>
                                      </p:cBhvr>
                                      <p:tavLst>
                                        <p:tav tm="0">
                                          <p:val>
                                            <p:strVal val="#ppt_h"/>
                                          </p:val>
                                        </p:tav>
                                        <p:tav tm="100000">
                                          <p:val>
                                            <p:strVal val="#ppt_h"/>
                                          </p:val>
                                        </p:tav>
                                      </p:tavLst>
                                    </p:anim>
                                    <p:animEffect transition="in" filter="fade">
                                      <p:cBhvr>
                                        <p:cTn id="79" dur="1000"/>
                                        <p:tgtEl>
                                          <p:spTgt spid="35"/>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1000" fill="hold"/>
                                        <p:tgtEl>
                                          <p:spTgt spid="34"/>
                                        </p:tgtEl>
                                        <p:attrNameLst>
                                          <p:attrName>ppt_w</p:attrName>
                                        </p:attrNameLst>
                                      </p:cBhvr>
                                      <p:tavLst>
                                        <p:tav tm="0">
                                          <p:val>
                                            <p:strVal val="#ppt_w*0.70"/>
                                          </p:val>
                                        </p:tav>
                                        <p:tav tm="100000">
                                          <p:val>
                                            <p:strVal val="#ppt_w"/>
                                          </p:val>
                                        </p:tav>
                                      </p:tavLst>
                                    </p:anim>
                                    <p:anim calcmode="lin" valueType="num">
                                      <p:cBhvr>
                                        <p:cTn id="83" dur="1000" fill="hold"/>
                                        <p:tgtEl>
                                          <p:spTgt spid="34"/>
                                        </p:tgtEl>
                                        <p:attrNameLst>
                                          <p:attrName>ppt_h</p:attrName>
                                        </p:attrNameLst>
                                      </p:cBhvr>
                                      <p:tavLst>
                                        <p:tav tm="0">
                                          <p:val>
                                            <p:strVal val="#ppt_h"/>
                                          </p:val>
                                        </p:tav>
                                        <p:tav tm="100000">
                                          <p:val>
                                            <p:strVal val="#ppt_h"/>
                                          </p:val>
                                        </p:tav>
                                      </p:tavLst>
                                    </p:anim>
                                    <p:animEffect transition="in" filter="fade">
                                      <p:cBhvr>
                                        <p:cTn id="84" dur="1000"/>
                                        <p:tgtEl>
                                          <p:spTgt spid="34"/>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strVal val="#ppt_w*0.70"/>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Effect transition="in" filter="fade">
                                      <p:cBhvr>
                                        <p:cTn id="89" dur="1000"/>
                                        <p:tgtEl>
                                          <p:spTgt spid="33"/>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strVal val="#ppt_w*0.70"/>
                                          </p:val>
                                        </p:tav>
                                        <p:tav tm="100000">
                                          <p:val>
                                            <p:strVal val="#ppt_w"/>
                                          </p:val>
                                        </p:tav>
                                      </p:tavLst>
                                    </p:anim>
                                    <p:anim calcmode="lin" valueType="num">
                                      <p:cBhvr>
                                        <p:cTn id="93" dur="1000" fill="hold"/>
                                        <p:tgtEl>
                                          <p:spTgt spid="26"/>
                                        </p:tgtEl>
                                        <p:attrNameLst>
                                          <p:attrName>ppt_h</p:attrName>
                                        </p:attrNameLst>
                                      </p:cBhvr>
                                      <p:tavLst>
                                        <p:tav tm="0">
                                          <p:val>
                                            <p:strVal val="#ppt_h"/>
                                          </p:val>
                                        </p:tav>
                                        <p:tav tm="100000">
                                          <p:val>
                                            <p:strVal val="#ppt_h"/>
                                          </p:val>
                                        </p:tav>
                                      </p:tavLst>
                                    </p:anim>
                                    <p:animEffect transition="in" filter="fade">
                                      <p:cBhvr>
                                        <p:cTn id="94" dur="1000"/>
                                        <p:tgtEl>
                                          <p:spTgt spid="26"/>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strVal val="#ppt_w*0.70"/>
                                          </p:val>
                                        </p:tav>
                                        <p:tav tm="100000">
                                          <p:val>
                                            <p:strVal val="#ppt_w"/>
                                          </p:val>
                                        </p:tav>
                                      </p:tavLst>
                                    </p:anim>
                                    <p:anim calcmode="lin" valueType="num">
                                      <p:cBhvr>
                                        <p:cTn id="98" dur="1000" fill="hold"/>
                                        <p:tgtEl>
                                          <p:spTgt spid="27"/>
                                        </p:tgtEl>
                                        <p:attrNameLst>
                                          <p:attrName>ppt_h</p:attrName>
                                        </p:attrNameLst>
                                      </p:cBhvr>
                                      <p:tavLst>
                                        <p:tav tm="0">
                                          <p:val>
                                            <p:strVal val="#ppt_h"/>
                                          </p:val>
                                        </p:tav>
                                        <p:tav tm="100000">
                                          <p:val>
                                            <p:strVal val="#ppt_h"/>
                                          </p:val>
                                        </p:tav>
                                      </p:tavLst>
                                    </p:anim>
                                    <p:animEffect transition="in" filter="fade">
                                      <p:cBhvr>
                                        <p:cTn id="99" dur="1000"/>
                                        <p:tgtEl>
                                          <p:spTgt spid="27"/>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1000" fill="hold"/>
                                        <p:tgtEl>
                                          <p:spTgt spid="29"/>
                                        </p:tgtEl>
                                        <p:attrNameLst>
                                          <p:attrName>ppt_w</p:attrName>
                                        </p:attrNameLst>
                                      </p:cBhvr>
                                      <p:tavLst>
                                        <p:tav tm="0">
                                          <p:val>
                                            <p:strVal val="#ppt_w*0.70"/>
                                          </p:val>
                                        </p:tav>
                                        <p:tav tm="100000">
                                          <p:val>
                                            <p:strVal val="#ppt_w"/>
                                          </p:val>
                                        </p:tav>
                                      </p:tavLst>
                                    </p:anim>
                                    <p:anim calcmode="lin" valueType="num">
                                      <p:cBhvr>
                                        <p:cTn id="103" dur="1000" fill="hold"/>
                                        <p:tgtEl>
                                          <p:spTgt spid="29"/>
                                        </p:tgtEl>
                                        <p:attrNameLst>
                                          <p:attrName>ppt_h</p:attrName>
                                        </p:attrNameLst>
                                      </p:cBhvr>
                                      <p:tavLst>
                                        <p:tav tm="0">
                                          <p:val>
                                            <p:strVal val="#ppt_h"/>
                                          </p:val>
                                        </p:tav>
                                        <p:tav tm="100000">
                                          <p:val>
                                            <p:strVal val="#ppt_h"/>
                                          </p:val>
                                        </p:tav>
                                      </p:tavLst>
                                    </p:anim>
                                    <p:animEffect transition="in" filter="fade">
                                      <p:cBhvr>
                                        <p:cTn id="104" dur="1000"/>
                                        <p:tgtEl>
                                          <p:spTgt spid="29"/>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strVal val="#ppt_w*0.70"/>
                                          </p:val>
                                        </p:tav>
                                        <p:tav tm="100000">
                                          <p:val>
                                            <p:strVal val="#ppt_w"/>
                                          </p:val>
                                        </p:tav>
                                      </p:tavLst>
                                    </p:anim>
                                    <p:anim calcmode="lin" valueType="num">
                                      <p:cBhvr>
                                        <p:cTn id="108" dur="1000" fill="hold"/>
                                        <p:tgtEl>
                                          <p:spTgt spid="30"/>
                                        </p:tgtEl>
                                        <p:attrNameLst>
                                          <p:attrName>ppt_h</p:attrName>
                                        </p:attrNameLst>
                                      </p:cBhvr>
                                      <p:tavLst>
                                        <p:tav tm="0">
                                          <p:val>
                                            <p:strVal val="#ppt_h"/>
                                          </p:val>
                                        </p:tav>
                                        <p:tav tm="100000">
                                          <p:val>
                                            <p:strVal val="#ppt_h"/>
                                          </p:val>
                                        </p:tav>
                                      </p:tavLst>
                                    </p:anim>
                                    <p:animEffect transition="in" filter="fade">
                                      <p:cBhvr>
                                        <p:cTn id="109" dur="1000"/>
                                        <p:tgtEl>
                                          <p:spTgt spid="30"/>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1000" fill="hold"/>
                                        <p:tgtEl>
                                          <p:spTgt spid="31"/>
                                        </p:tgtEl>
                                        <p:attrNameLst>
                                          <p:attrName>ppt_w</p:attrName>
                                        </p:attrNameLst>
                                      </p:cBhvr>
                                      <p:tavLst>
                                        <p:tav tm="0">
                                          <p:val>
                                            <p:strVal val="#ppt_w*0.70"/>
                                          </p:val>
                                        </p:tav>
                                        <p:tav tm="100000">
                                          <p:val>
                                            <p:strVal val="#ppt_w"/>
                                          </p:val>
                                        </p:tav>
                                      </p:tavLst>
                                    </p:anim>
                                    <p:anim calcmode="lin" valueType="num">
                                      <p:cBhvr>
                                        <p:cTn id="113" dur="1000" fill="hold"/>
                                        <p:tgtEl>
                                          <p:spTgt spid="31"/>
                                        </p:tgtEl>
                                        <p:attrNameLst>
                                          <p:attrName>ppt_h</p:attrName>
                                        </p:attrNameLst>
                                      </p:cBhvr>
                                      <p:tavLst>
                                        <p:tav tm="0">
                                          <p:val>
                                            <p:strVal val="#ppt_h"/>
                                          </p:val>
                                        </p:tav>
                                        <p:tav tm="100000">
                                          <p:val>
                                            <p:strVal val="#ppt_h"/>
                                          </p:val>
                                        </p:tav>
                                      </p:tavLst>
                                    </p:anim>
                                    <p:animEffect transition="in" filter="fade">
                                      <p:cBhvr>
                                        <p:cTn id="114" dur="1000"/>
                                        <p:tgtEl>
                                          <p:spTgt spid="31"/>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1000" fill="hold"/>
                                        <p:tgtEl>
                                          <p:spTgt spid="32"/>
                                        </p:tgtEl>
                                        <p:attrNameLst>
                                          <p:attrName>ppt_w</p:attrName>
                                        </p:attrNameLst>
                                      </p:cBhvr>
                                      <p:tavLst>
                                        <p:tav tm="0">
                                          <p:val>
                                            <p:strVal val="#ppt_w*0.70"/>
                                          </p:val>
                                        </p:tav>
                                        <p:tav tm="100000">
                                          <p:val>
                                            <p:strVal val="#ppt_w"/>
                                          </p:val>
                                        </p:tav>
                                      </p:tavLst>
                                    </p:anim>
                                    <p:anim calcmode="lin" valueType="num">
                                      <p:cBhvr>
                                        <p:cTn id="118" dur="1000" fill="hold"/>
                                        <p:tgtEl>
                                          <p:spTgt spid="32"/>
                                        </p:tgtEl>
                                        <p:attrNameLst>
                                          <p:attrName>ppt_h</p:attrName>
                                        </p:attrNameLst>
                                      </p:cBhvr>
                                      <p:tavLst>
                                        <p:tav tm="0">
                                          <p:val>
                                            <p:strVal val="#ppt_h"/>
                                          </p:val>
                                        </p:tav>
                                        <p:tav tm="100000">
                                          <p:val>
                                            <p:strVal val="#ppt_h"/>
                                          </p:val>
                                        </p:tav>
                                      </p:tavLst>
                                    </p:anim>
                                    <p:animEffect transition="in" filter="fade">
                                      <p:cBhvr>
                                        <p:cTn id="119" dur="1000"/>
                                        <p:tgtEl>
                                          <p:spTgt spid="32"/>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0" nodeType="clickEffect">
                                  <p:stCondLst>
                                    <p:cond delay="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fill="hold"/>
                                        <p:tgtEl>
                                          <p:spTgt spid="42"/>
                                        </p:tgtEl>
                                        <p:attrNameLst>
                                          <p:attrName>ppt_w</p:attrName>
                                        </p:attrNameLst>
                                      </p:cBhvr>
                                      <p:tavLst>
                                        <p:tav tm="0">
                                          <p:val>
                                            <p:fltVal val="0"/>
                                          </p:val>
                                        </p:tav>
                                        <p:tav tm="100000">
                                          <p:val>
                                            <p:strVal val="#ppt_w"/>
                                          </p:val>
                                        </p:tav>
                                      </p:tavLst>
                                    </p:anim>
                                    <p:anim calcmode="lin" valueType="num">
                                      <p:cBhvr>
                                        <p:cTn id="125" dur="500" fill="hold"/>
                                        <p:tgtEl>
                                          <p:spTgt spid="42"/>
                                        </p:tgtEl>
                                        <p:attrNameLst>
                                          <p:attrName>ppt_h</p:attrName>
                                        </p:attrNameLst>
                                      </p:cBhvr>
                                      <p:tavLst>
                                        <p:tav tm="0">
                                          <p:val>
                                            <p:fltVal val="0"/>
                                          </p:val>
                                        </p:tav>
                                        <p:tav tm="100000">
                                          <p:val>
                                            <p:strVal val="#ppt_h"/>
                                          </p:val>
                                        </p:tav>
                                      </p:tavLst>
                                    </p:anim>
                                    <p:anim calcmode="lin" valueType="num">
                                      <p:cBhvr>
                                        <p:cTn id="126" dur="500" fill="hold"/>
                                        <p:tgtEl>
                                          <p:spTgt spid="42"/>
                                        </p:tgtEl>
                                        <p:attrNameLst>
                                          <p:attrName>style.rotation</p:attrName>
                                        </p:attrNameLst>
                                      </p:cBhvr>
                                      <p:tavLst>
                                        <p:tav tm="0">
                                          <p:val>
                                            <p:fltVal val="360"/>
                                          </p:val>
                                        </p:tav>
                                        <p:tav tm="100000">
                                          <p:val>
                                            <p:fltVal val="0"/>
                                          </p:val>
                                        </p:tav>
                                      </p:tavLst>
                                    </p:anim>
                                    <p:animEffect transition="in" filter="fade">
                                      <p:cBhvr>
                                        <p:cTn id="1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animBg="1"/>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8C91B6-602E-4FDB-992B-7B589C4DD277}"/>
              </a:ext>
            </a:extLst>
          </p:cNvPr>
          <p:cNvSpPr txBox="1"/>
          <p:nvPr/>
        </p:nvSpPr>
        <p:spPr>
          <a:xfrm>
            <a:off x="424070" y="371061"/>
            <a:ext cx="10707756" cy="707886"/>
          </a:xfrm>
          <a:prstGeom prst="rect">
            <a:avLst/>
          </a:prstGeom>
          <a:noFill/>
          <a:ln>
            <a:solidFill>
              <a:srgbClr val="00206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Standard Breakdown: Students need to be able to break down a word problem and construct an inequality sentence from the given information.</a:t>
            </a:r>
          </a:p>
        </p:txBody>
      </p:sp>
      <p:sp>
        <p:nvSpPr>
          <p:cNvPr id="9" name="TextBox 8">
            <a:extLst>
              <a:ext uri="{FF2B5EF4-FFF2-40B4-BE49-F238E27FC236}">
                <a16:creationId xmlns:a16="http://schemas.microsoft.com/office/drawing/2014/main" id="{80AF1C10-C922-4504-A184-BD0298B82625}"/>
              </a:ext>
            </a:extLst>
          </p:cNvPr>
          <p:cNvSpPr txBox="1"/>
          <p:nvPr/>
        </p:nvSpPr>
        <p:spPr>
          <a:xfrm>
            <a:off x="801859" y="1175145"/>
            <a:ext cx="8145194" cy="280076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Jake is at Target. He can spend at most $45. He decided to buy a $32 jacket and wants to spend the rest on $2 paints. How many paints can he buy?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is how you would create and label your inequality:</a:t>
            </a:r>
          </a:p>
          <a:p>
            <a:endParaRPr lang="en-US" dirty="0"/>
          </a:p>
          <a:p>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ED2B6DE-61CD-425E-B443-8F67715E2870}"/>
                  </a:ext>
                </a:extLst>
              </p:cNvPr>
              <p:cNvSpPr txBox="1"/>
              <p:nvPr/>
            </p:nvSpPr>
            <p:spPr>
              <a:xfrm>
                <a:off x="4253132" y="3487335"/>
                <a:ext cx="36857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2</m:t>
                      </m:r>
                      <m:r>
                        <a:rPr lang="en-US" sz="3200" b="0" i="1" smtClean="0">
                          <a:latin typeface="Cambria Math" panose="02040503050406030204" pitchFamily="18" charset="0"/>
                        </a:rPr>
                        <m:t>𝑥</m:t>
                      </m:r>
                      <m:r>
                        <a:rPr lang="en-US" sz="3200" b="0" i="1" smtClean="0">
                          <a:latin typeface="Cambria Math" panose="02040503050406030204" pitchFamily="18" charset="0"/>
                        </a:rPr>
                        <m:t>+32≤45</m:t>
                      </m:r>
                    </m:oMath>
                  </m:oMathPara>
                </a14:m>
                <a:endParaRPr lang="en-US" sz="3200" dirty="0"/>
              </a:p>
            </p:txBody>
          </p:sp>
        </mc:Choice>
        <mc:Fallback xmlns="">
          <p:sp>
            <p:nvSpPr>
              <p:cNvPr id="10" name="TextBox 9">
                <a:extLst>
                  <a:ext uri="{FF2B5EF4-FFF2-40B4-BE49-F238E27FC236}">
                    <a16:creationId xmlns:a16="http://schemas.microsoft.com/office/drawing/2014/main" id="{CED2B6DE-61CD-425E-B443-8F67715E2870}"/>
                  </a:ext>
                </a:extLst>
              </p:cNvPr>
              <p:cNvSpPr txBox="1">
                <a:spLocks noRot="1" noChangeAspect="1" noMove="1" noResize="1" noEditPoints="1" noAdjustHandles="1" noChangeArrowheads="1" noChangeShapeType="1" noTextEdit="1"/>
              </p:cNvSpPr>
              <p:nvPr/>
            </p:nvSpPr>
            <p:spPr>
              <a:xfrm>
                <a:off x="4253132" y="3487335"/>
                <a:ext cx="3685735" cy="584775"/>
              </a:xfrm>
              <a:prstGeom prst="rect">
                <a:avLst/>
              </a:prstGeom>
              <a:blipFill>
                <a:blip r:embed="rId2"/>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FFD773C8-5C63-459D-8B58-E2CDEDADB5E4}"/>
              </a:ext>
            </a:extLst>
          </p:cNvPr>
          <p:cNvCxnSpPr>
            <a:cxnSpLocks/>
          </p:cNvCxnSpPr>
          <p:nvPr/>
        </p:nvCxnSpPr>
        <p:spPr>
          <a:xfrm flipV="1">
            <a:off x="4433221" y="3975912"/>
            <a:ext cx="556591" cy="5770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35ED10A-A042-4885-94E9-2320B3A7BDA8}"/>
              </a:ext>
            </a:extLst>
          </p:cNvPr>
          <p:cNvSpPr txBox="1"/>
          <p:nvPr/>
        </p:nvSpPr>
        <p:spPr>
          <a:xfrm>
            <a:off x="2878766" y="4552912"/>
            <a:ext cx="173543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Price PER paint</a:t>
            </a:r>
          </a:p>
        </p:txBody>
      </p:sp>
      <p:cxnSp>
        <p:nvCxnSpPr>
          <p:cNvPr id="14" name="Straight Arrow Connector 13">
            <a:extLst>
              <a:ext uri="{FF2B5EF4-FFF2-40B4-BE49-F238E27FC236}">
                <a16:creationId xmlns:a16="http://schemas.microsoft.com/office/drawing/2014/main" id="{6DCBABB5-E713-4BE6-A0D1-2064C7431298}"/>
              </a:ext>
            </a:extLst>
          </p:cNvPr>
          <p:cNvCxnSpPr>
            <a:cxnSpLocks/>
          </p:cNvCxnSpPr>
          <p:nvPr/>
        </p:nvCxnSpPr>
        <p:spPr>
          <a:xfrm flipH="1" flipV="1">
            <a:off x="5176959" y="4004957"/>
            <a:ext cx="27689" cy="6332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CF3F5C06-90A2-4F59-8829-88343AB77C8E}"/>
              </a:ext>
            </a:extLst>
          </p:cNvPr>
          <p:cNvSpPr txBox="1"/>
          <p:nvPr/>
        </p:nvSpPr>
        <p:spPr>
          <a:xfrm>
            <a:off x="4527821" y="4676407"/>
            <a:ext cx="157558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Number OF paints (which is unknown)</a:t>
            </a:r>
          </a:p>
        </p:txBody>
      </p:sp>
      <p:cxnSp>
        <p:nvCxnSpPr>
          <p:cNvPr id="17" name="Straight Arrow Connector 16">
            <a:extLst>
              <a:ext uri="{FF2B5EF4-FFF2-40B4-BE49-F238E27FC236}">
                <a16:creationId xmlns:a16="http://schemas.microsoft.com/office/drawing/2014/main" id="{B976B004-FD38-4E88-AF28-E06A01DBB645}"/>
              </a:ext>
            </a:extLst>
          </p:cNvPr>
          <p:cNvCxnSpPr>
            <a:cxnSpLocks/>
          </p:cNvCxnSpPr>
          <p:nvPr/>
        </p:nvCxnSpPr>
        <p:spPr>
          <a:xfrm flipH="1" flipV="1">
            <a:off x="6061042" y="3961460"/>
            <a:ext cx="323369" cy="7761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E15C7A4-B1DC-455C-ACA7-1DEEB079B133}"/>
              </a:ext>
            </a:extLst>
          </p:cNvPr>
          <p:cNvSpPr txBox="1"/>
          <p:nvPr/>
        </p:nvSpPr>
        <p:spPr>
          <a:xfrm>
            <a:off x="6222726" y="4759525"/>
            <a:ext cx="18943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Price of the jacket</a:t>
            </a:r>
          </a:p>
        </p:txBody>
      </p:sp>
      <p:cxnSp>
        <p:nvCxnSpPr>
          <p:cNvPr id="20" name="Straight Arrow Connector 19">
            <a:extLst>
              <a:ext uri="{FF2B5EF4-FFF2-40B4-BE49-F238E27FC236}">
                <a16:creationId xmlns:a16="http://schemas.microsoft.com/office/drawing/2014/main" id="{A9BAFA76-CAB1-4994-8071-6800EFE390A2}"/>
              </a:ext>
            </a:extLst>
          </p:cNvPr>
          <p:cNvCxnSpPr>
            <a:cxnSpLocks/>
          </p:cNvCxnSpPr>
          <p:nvPr/>
        </p:nvCxnSpPr>
        <p:spPr>
          <a:xfrm flipH="1">
            <a:off x="7453321" y="3776794"/>
            <a:ext cx="12026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063E3282-2A5B-454D-8C43-160DE3782BDC}"/>
              </a:ext>
            </a:extLst>
          </p:cNvPr>
          <p:cNvSpPr txBox="1"/>
          <p:nvPr/>
        </p:nvSpPr>
        <p:spPr>
          <a:xfrm>
            <a:off x="8818311" y="3453628"/>
            <a:ext cx="157558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Total amount of money he has to spend</a:t>
            </a:r>
          </a:p>
        </p:txBody>
      </p:sp>
      <p:sp>
        <p:nvSpPr>
          <p:cNvPr id="23" name="Star: 5 Points 22">
            <a:extLst>
              <a:ext uri="{FF2B5EF4-FFF2-40B4-BE49-F238E27FC236}">
                <a16:creationId xmlns:a16="http://schemas.microsoft.com/office/drawing/2014/main" id="{9BD602CE-02FD-40C7-B0A3-7E77B10F5913}"/>
              </a:ext>
            </a:extLst>
          </p:cNvPr>
          <p:cNvSpPr/>
          <p:nvPr/>
        </p:nvSpPr>
        <p:spPr>
          <a:xfrm>
            <a:off x="1886810" y="5473148"/>
            <a:ext cx="1020411" cy="1013791"/>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CF657CD-A4F8-44E1-B00A-E3BAF82C5433}"/>
                  </a:ext>
                </a:extLst>
              </p:cNvPr>
              <p:cNvSpPr txBox="1"/>
              <p:nvPr/>
            </p:nvSpPr>
            <p:spPr>
              <a:xfrm>
                <a:off x="3038622" y="5788535"/>
                <a:ext cx="709317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It is less than or equal to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because of the key words AT MOST, meaning he can spend $45 OR less than that.</a:t>
                </a:r>
              </a:p>
            </p:txBody>
          </p:sp>
        </mc:Choice>
        <mc:Fallback xmlns="">
          <p:sp>
            <p:nvSpPr>
              <p:cNvPr id="24" name="TextBox 23">
                <a:extLst>
                  <a:ext uri="{FF2B5EF4-FFF2-40B4-BE49-F238E27FC236}">
                    <a16:creationId xmlns:a16="http://schemas.microsoft.com/office/drawing/2014/main" id="{ECF657CD-A4F8-44E1-B00A-E3BAF82C5433}"/>
                  </a:ext>
                </a:extLst>
              </p:cNvPr>
              <p:cNvSpPr txBox="1">
                <a:spLocks noRot="1" noChangeAspect="1" noMove="1" noResize="1" noEditPoints="1" noAdjustHandles="1" noChangeArrowheads="1" noChangeShapeType="1" noTextEdit="1"/>
              </p:cNvSpPr>
              <p:nvPr/>
            </p:nvSpPr>
            <p:spPr>
              <a:xfrm>
                <a:off x="3038622" y="5788535"/>
                <a:ext cx="7093175" cy="830997"/>
              </a:xfrm>
              <a:prstGeom prst="rect">
                <a:avLst/>
              </a:prstGeom>
              <a:blipFill>
                <a:blip r:embed="rId3"/>
                <a:stretch>
                  <a:fillRect l="-1289" t="-5882" r="-1203" b="-16176"/>
                </a:stretch>
              </a:blipFill>
            </p:spPr>
            <p:txBody>
              <a:bodyPr/>
              <a:lstStyle/>
              <a:p>
                <a:r>
                  <a:rPr lang="en-US">
                    <a:noFill/>
                  </a:rPr>
                  <a:t> </a:t>
                </a:r>
              </a:p>
            </p:txBody>
          </p:sp>
        </mc:Fallback>
      </mc:AlternateContent>
    </p:spTree>
    <p:extLst>
      <p:ext uri="{BB962C8B-B14F-4D97-AF65-F5344CB8AC3E}">
        <p14:creationId xmlns:p14="http://schemas.microsoft.com/office/powerpoint/2010/main" val="242927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par>
                          <p:cTn id="49" fill="hold">
                            <p:stCondLst>
                              <p:cond delay="1000"/>
                            </p:stCondLst>
                            <p:childTnLst>
                              <p:par>
                                <p:cTn id="50" presetID="53" presetClass="entr" presetSubtype="16"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9" grpId="0"/>
      <p:bldP spid="22" grpId="0"/>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85C2-96A5-496D-9A58-EF529E7B2ECF}"/>
              </a:ext>
            </a:extLst>
          </p:cNvPr>
          <p:cNvSpPr>
            <a:spLocks noGrp="1"/>
          </p:cNvSpPr>
          <p:nvPr>
            <p:ph type="title"/>
          </p:nvPr>
        </p:nvSpPr>
        <p:spPr>
          <a:xfrm>
            <a:off x="283265" y="-441731"/>
            <a:ext cx="10206559" cy="1325562"/>
          </a:xfrm>
        </p:spPr>
        <p:txBody>
          <a:bodyPr>
            <a:normAutofit/>
          </a:bodyPr>
          <a:lstStyle/>
          <a:p>
            <a:r>
              <a:rPr lang="en-US" dirty="0">
                <a:solidFill>
                  <a:schemeClr val="tx1">
                    <a:lumMod val="95000"/>
                    <a:lumOff val="5000"/>
                  </a:schemeClr>
                </a:solidFill>
                <a:latin typeface="Times New Roman" panose="02020603050405020304" pitchFamily="18" charset="0"/>
                <a:cs typeface="Times New Roman" panose="02020603050405020304" pitchFamily="18" charset="0"/>
              </a:rPr>
              <a:t>Where does this come in for 8</a:t>
            </a:r>
            <a:r>
              <a:rPr lang="en-US" baseline="30000" dirty="0">
                <a:solidFill>
                  <a:schemeClr val="tx1">
                    <a:lumMod val="95000"/>
                    <a:lumOff val="5000"/>
                  </a:schemeClr>
                </a:solidFill>
                <a:latin typeface="Times New Roman" panose="02020603050405020304" pitchFamily="18" charset="0"/>
                <a:cs typeface="Times New Roman" panose="02020603050405020304" pitchFamily="18" charset="0"/>
              </a:rPr>
              <a:t>th</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grade math?</a:t>
            </a:r>
          </a:p>
        </p:txBody>
      </p:sp>
      <p:sp>
        <p:nvSpPr>
          <p:cNvPr id="3" name="Content Placeholder 2">
            <a:extLst>
              <a:ext uri="{FF2B5EF4-FFF2-40B4-BE49-F238E27FC236}">
                <a16:creationId xmlns:a16="http://schemas.microsoft.com/office/drawing/2014/main" id="{657546F7-577B-4CD0-B1B9-5FAAD531995F}"/>
              </a:ext>
            </a:extLst>
          </p:cNvPr>
          <p:cNvSpPr>
            <a:spLocks noGrp="1"/>
          </p:cNvSpPr>
          <p:nvPr>
            <p:ph idx="1"/>
          </p:nvPr>
        </p:nvSpPr>
        <p:spPr>
          <a:xfrm>
            <a:off x="283265" y="883831"/>
            <a:ext cx="10663031" cy="5753119"/>
          </a:xfrm>
        </p:spPr>
        <p:txBody>
          <a:bodyPr>
            <a:normAutofit fontScale="92500" lnSpcReduction="10000"/>
          </a:bodyPr>
          <a:lstStyle/>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8.EE.7a &amp; 7b &amp; 8a &amp; 8b &amp; 8c: Analyze and solve linear equations and pair of simultaneous linear equations</a:t>
            </a:r>
          </a:p>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In these standards you will be solving for an unknown (both with and without variables on BOTH sides of the equal sign) to state how many solutions represent either one, none, or an infinite number of solutions. Then graphing that information on an x, y coordinate grid (a graph). </a:t>
            </a:r>
          </a:p>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You will also be solving TWO different equations and will be asked to compare their answers to one another and graph them on 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coordinate grid to see if they have overlapping data sets. As well as substituting in equations into one another to solve for a common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coordinate.</a:t>
            </a:r>
          </a:p>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Since equations and inequalities are solved similarly, they build on each other!</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8.EE.3: Understanding inequalities will help tie directly into how to write and format scientific notation and how to compare numbers to each other.</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But, don’t worry, that isn’t until next year! </a:t>
            </a:r>
          </a:p>
        </p:txBody>
      </p:sp>
      <p:pic>
        <p:nvPicPr>
          <p:cNvPr id="2050" name="Picture 2" descr="Image result for new smiley face emoji">
            <a:extLst>
              <a:ext uri="{FF2B5EF4-FFF2-40B4-BE49-F238E27FC236}">
                <a16:creationId xmlns:a16="http://schemas.microsoft.com/office/drawing/2014/main" id="{0BCF0095-094C-4937-9D55-67D515CB4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37" t="6592" r="23292" b="10012"/>
          <a:stretch/>
        </p:blipFill>
        <p:spPr bwMode="auto">
          <a:xfrm>
            <a:off x="5272161" y="5542557"/>
            <a:ext cx="1198738" cy="109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7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B99B01-30DD-4DF2-A5DE-CC0D51D9CD18}"/>
              </a:ext>
            </a:extLst>
          </p:cNvPr>
          <p:cNvSpPr txBox="1"/>
          <p:nvPr/>
        </p:nvSpPr>
        <p:spPr>
          <a:xfrm>
            <a:off x="6096000" y="1519311"/>
            <a:ext cx="462827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hlinkClick r:id="rId4"/>
              </a:rPr>
              <a:t>Introduction to Solving Inequalities </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6F525FA-DC10-462C-8EE0-05E1817CBD3E}"/>
              </a:ext>
            </a:extLst>
          </p:cNvPr>
          <p:cNvSpPr txBox="1"/>
          <p:nvPr/>
        </p:nvSpPr>
        <p:spPr>
          <a:xfrm>
            <a:off x="1988233" y="214049"/>
            <a:ext cx="8215533" cy="584775"/>
          </a:xfrm>
          <a:prstGeom prst="rect">
            <a:avLst/>
          </a:prstGeom>
          <a:noFill/>
        </p:spPr>
        <p:txBody>
          <a:bodyPr wrap="square" rtlCol="0">
            <a:spAutoFit/>
          </a:bodyPr>
          <a:lstStyle/>
          <a:p>
            <a:r>
              <a:rPr lang="en-US" sz="3200" dirty="0"/>
              <a:t>Introduction to Solving Inequalities</a:t>
            </a:r>
          </a:p>
        </p:txBody>
      </p:sp>
      <p:pic>
        <p:nvPicPr>
          <p:cNvPr id="6" name="elkZAKVz_f8">
            <a:extLst>
              <a:ext uri="{FF2B5EF4-FFF2-40B4-BE49-F238E27FC236}">
                <a16:creationId xmlns:a16="http://schemas.microsoft.com/office/drawing/2014/main" id="{E74D68EF-1A73-4595-8C8C-E8C735FA770A}"/>
              </a:ext>
            </a:extLst>
          </p:cNvPr>
          <p:cNvPicPr>
            <a:picLocks noRot="1" noChangeAspect="1"/>
          </p:cNvPicPr>
          <p:nvPr>
            <a:videoFile r:link="rId1"/>
          </p:nvPr>
        </p:nvPicPr>
        <p:blipFill>
          <a:blip r:embed="rId5"/>
          <a:stretch>
            <a:fillRect/>
          </a:stretch>
        </p:blipFill>
        <p:spPr>
          <a:xfrm>
            <a:off x="655320" y="1121019"/>
            <a:ext cx="4572000" cy="2571750"/>
          </a:xfrm>
          <a:prstGeom prst="rect">
            <a:avLst/>
          </a:prstGeom>
        </p:spPr>
      </p:pic>
      <p:sp>
        <p:nvSpPr>
          <p:cNvPr id="8" name="TextBox 7">
            <a:extLst>
              <a:ext uri="{FF2B5EF4-FFF2-40B4-BE49-F238E27FC236}">
                <a16:creationId xmlns:a16="http://schemas.microsoft.com/office/drawing/2014/main" id="{C58C4586-B447-456F-96E6-5B2934F9FE3C}"/>
              </a:ext>
            </a:extLst>
          </p:cNvPr>
          <p:cNvSpPr txBox="1"/>
          <p:nvPr/>
        </p:nvSpPr>
        <p:spPr>
          <a:xfrm>
            <a:off x="444305" y="4479742"/>
            <a:ext cx="40092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hlinkClick r:id="rId6"/>
              </a:rPr>
              <a:t>Inequality Guided Notes PDF</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5C3714D-B412-4556-B807-304A44EDA2E7}"/>
              </a:ext>
            </a:extLst>
          </p:cNvPr>
          <p:cNvSpPr txBox="1"/>
          <p:nvPr/>
        </p:nvSpPr>
        <p:spPr>
          <a:xfrm>
            <a:off x="444305" y="5275316"/>
            <a:ext cx="53175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hlinkClick r:id="rId7"/>
              </a:rPr>
              <a:t>Inequality Guided Notes PDF Solutions</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54CB37A-8D87-460A-B247-DC52B891992E}"/>
              </a:ext>
            </a:extLst>
          </p:cNvPr>
          <p:cNvSpPr txBox="1"/>
          <p:nvPr/>
        </p:nvSpPr>
        <p:spPr>
          <a:xfrm>
            <a:off x="5537983" y="1522307"/>
            <a:ext cx="820615" cy="369332"/>
          </a:xfrm>
          <a:prstGeom prst="rect">
            <a:avLst/>
          </a:prstGeom>
          <a:noFill/>
        </p:spPr>
        <p:txBody>
          <a:bodyPr wrap="square" rtlCol="0">
            <a:spAutoFit/>
          </a:bodyPr>
          <a:lstStyle/>
          <a:p>
            <a:r>
              <a:rPr lang="en-US" sz="1400" dirty="0"/>
              <a:t>Link</a:t>
            </a:r>
            <a:r>
              <a:rPr lang="en-US" dirty="0"/>
              <a:t>:</a:t>
            </a:r>
          </a:p>
        </p:txBody>
      </p:sp>
      <p:cxnSp>
        <p:nvCxnSpPr>
          <p:cNvPr id="11" name="Straight Arrow Connector 10">
            <a:extLst>
              <a:ext uri="{FF2B5EF4-FFF2-40B4-BE49-F238E27FC236}">
                <a16:creationId xmlns:a16="http://schemas.microsoft.com/office/drawing/2014/main" id="{1C6C62EF-70D1-4D43-9097-80A55B076AAF}"/>
              </a:ext>
            </a:extLst>
          </p:cNvPr>
          <p:cNvCxnSpPr>
            <a:cxnSpLocks/>
          </p:cNvCxnSpPr>
          <p:nvPr/>
        </p:nvCxnSpPr>
        <p:spPr>
          <a:xfrm flipH="1">
            <a:off x="5462957" y="2010090"/>
            <a:ext cx="1156133" cy="12528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AD7685-E1AE-4A23-91A0-CB67A17F317D}"/>
              </a:ext>
            </a:extLst>
          </p:cNvPr>
          <p:cNvSpPr txBox="1"/>
          <p:nvPr/>
        </p:nvSpPr>
        <p:spPr>
          <a:xfrm>
            <a:off x="6008662" y="2164488"/>
            <a:ext cx="4802945"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video to the left AND the link are the SAME video, I have provided both in case one is not working. In the video, she goes over two examples of two-step inequalities and a single word problem. She instructs you on how to set them up, solve, and graph.</a:t>
            </a:r>
          </a:p>
        </p:txBody>
      </p:sp>
      <p:sp>
        <p:nvSpPr>
          <p:cNvPr id="13" name="TextBox 12">
            <a:extLst>
              <a:ext uri="{FF2B5EF4-FFF2-40B4-BE49-F238E27FC236}">
                <a16:creationId xmlns:a16="http://schemas.microsoft.com/office/drawing/2014/main" id="{AD9749C9-DD6A-4CF1-B606-D31737F2419C}"/>
              </a:ext>
            </a:extLst>
          </p:cNvPr>
          <p:cNvSpPr txBox="1"/>
          <p:nvPr/>
        </p:nvSpPr>
        <p:spPr>
          <a:xfrm>
            <a:off x="6358598" y="4381268"/>
            <a:ext cx="4802945" cy="156966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PDF provided (along with the answer key) are good ‘glue in’ style notes for students to use to help them continue their understanding of inequalities. It states what each inequality sign means, what the circles on the graphs mean, how to graph simple inequalities, and how to solve and graph two-step inequalities.</a:t>
            </a:r>
          </a:p>
        </p:txBody>
      </p:sp>
      <p:sp>
        <p:nvSpPr>
          <p:cNvPr id="14" name="Right Brace 13">
            <a:extLst>
              <a:ext uri="{FF2B5EF4-FFF2-40B4-BE49-F238E27FC236}">
                <a16:creationId xmlns:a16="http://schemas.microsoft.com/office/drawing/2014/main" id="{C03B014B-AF3C-4662-A837-C4E3990B84DF}"/>
              </a:ext>
            </a:extLst>
          </p:cNvPr>
          <p:cNvSpPr/>
          <p:nvPr/>
        </p:nvSpPr>
        <p:spPr>
          <a:xfrm>
            <a:off x="5336345" y="4479742"/>
            <a:ext cx="1036317" cy="1456824"/>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1813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DACE-FC75-4C44-AF8B-F28BA23442A9}"/>
              </a:ext>
            </a:extLst>
          </p:cNvPr>
          <p:cNvSpPr>
            <a:spLocks noGrp="1"/>
          </p:cNvSpPr>
          <p:nvPr>
            <p:ph type="title"/>
          </p:nvPr>
        </p:nvSpPr>
        <p:spPr>
          <a:xfrm>
            <a:off x="478301" y="-444186"/>
            <a:ext cx="10293330" cy="1325562"/>
          </a:xfrm>
        </p:spPr>
        <p:txBody>
          <a:bodyPr/>
          <a:lstStyle/>
          <a:p>
            <a:r>
              <a:rPr lang="en-US" dirty="0">
                <a:latin typeface="Times New Roman" panose="02020603050405020304" pitchFamily="18" charset="0"/>
                <a:cs typeface="Times New Roman" panose="02020603050405020304" pitchFamily="18" charset="0"/>
              </a:rPr>
              <a:t>Video Review of Two-Step Inequalities</a:t>
            </a:r>
          </a:p>
        </p:txBody>
      </p:sp>
      <p:sp>
        <p:nvSpPr>
          <p:cNvPr id="4" name="TextBox 3">
            <a:extLst>
              <a:ext uri="{FF2B5EF4-FFF2-40B4-BE49-F238E27FC236}">
                <a16:creationId xmlns:a16="http://schemas.microsoft.com/office/drawing/2014/main" id="{CFE7C57C-2101-4847-BDBB-375E68BF4F65}"/>
              </a:ext>
            </a:extLst>
          </p:cNvPr>
          <p:cNvSpPr txBox="1"/>
          <p:nvPr/>
        </p:nvSpPr>
        <p:spPr>
          <a:xfrm>
            <a:off x="5936797" y="4567979"/>
            <a:ext cx="529367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hlinkClick r:id="rId4"/>
              </a:rPr>
              <a:t>Part One of Two-Step Inequality Review</a:t>
            </a:r>
            <a:endParaRPr lang="en-US" sz="2400" dirty="0">
              <a:latin typeface="Times New Roman" panose="02020603050405020304" pitchFamily="18" charset="0"/>
              <a:cs typeface="Times New Roman" panose="02020603050405020304" pitchFamily="18" charset="0"/>
            </a:endParaRPr>
          </a:p>
        </p:txBody>
      </p:sp>
      <p:pic>
        <p:nvPicPr>
          <p:cNvPr id="5" name="-zJiDS20QeA">
            <a:extLst>
              <a:ext uri="{FF2B5EF4-FFF2-40B4-BE49-F238E27FC236}">
                <a16:creationId xmlns:a16="http://schemas.microsoft.com/office/drawing/2014/main" id="{99723ECF-C178-4859-BF0A-9AFC91458AB6}"/>
              </a:ext>
            </a:extLst>
          </p:cNvPr>
          <p:cNvPicPr>
            <a:picLocks noGrp="1" noRot="1" noChangeAspect="1"/>
          </p:cNvPicPr>
          <p:nvPr>
            <p:ph idx="1"/>
            <a:videoFile r:link="rId1"/>
          </p:nvPr>
        </p:nvPicPr>
        <p:blipFill>
          <a:blip r:embed="rId5"/>
          <a:stretch>
            <a:fillRect/>
          </a:stretch>
        </p:blipFill>
        <p:spPr>
          <a:xfrm>
            <a:off x="626949" y="3918416"/>
            <a:ext cx="4572000" cy="2571750"/>
          </a:xfrm>
          <a:prstGeom prst="rect">
            <a:avLst/>
          </a:prstGeom>
        </p:spPr>
      </p:pic>
      <p:sp>
        <p:nvSpPr>
          <p:cNvPr id="6" name="TextBox 5">
            <a:extLst>
              <a:ext uri="{FF2B5EF4-FFF2-40B4-BE49-F238E27FC236}">
                <a16:creationId xmlns:a16="http://schemas.microsoft.com/office/drawing/2014/main" id="{A02877C7-462E-40A8-B7F7-F22744E3070A}"/>
              </a:ext>
            </a:extLst>
          </p:cNvPr>
          <p:cNvSpPr txBox="1"/>
          <p:nvPr/>
        </p:nvSpPr>
        <p:spPr>
          <a:xfrm>
            <a:off x="5771739" y="5264389"/>
            <a:ext cx="457200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video to the left and the link above are the SAME video. I have provided both in case the video will not load, take the link above to access the SAME video.</a:t>
            </a:r>
          </a:p>
        </p:txBody>
      </p:sp>
      <p:sp>
        <p:nvSpPr>
          <p:cNvPr id="7" name="TextBox 6">
            <a:extLst>
              <a:ext uri="{FF2B5EF4-FFF2-40B4-BE49-F238E27FC236}">
                <a16:creationId xmlns:a16="http://schemas.microsoft.com/office/drawing/2014/main" id="{9A3A6C29-25B3-41C9-B40C-6B07FBAE347F}"/>
              </a:ext>
            </a:extLst>
          </p:cNvPr>
          <p:cNvSpPr txBox="1"/>
          <p:nvPr/>
        </p:nvSpPr>
        <p:spPr>
          <a:xfrm>
            <a:off x="5214658" y="4598320"/>
            <a:ext cx="820615" cy="369332"/>
          </a:xfrm>
          <a:prstGeom prst="rect">
            <a:avLst/>
          </a:prstGeom>
          <a:noFill/>
        </p:spPr>
        <p:txBody>
          <a:bodyPr wrap="square" rtlCol="0">
            <a:spAutoFit/>
          </a:bodyPr>
          <a:lstStyle/>
          <a:p>
            <a:r>
              <a:rPr lang="en-US" sz="1400" dirty="0"/>
              <a:t>Link</a:t>
            </a:r>
            <a:r>
              <a:rPr lang="en-US" dirty="0"/>
              <a:t>:</a:t>
            </a:r>
          </a:p>
        </p:txBody>
      </p:sp>
      <p:cxnSp>
        <p:nvCxnSpPr>
          <p:cNvPr id="13" name="Straight Arrow Connector 12">
            <a:extLst>
              <a:ext uri="{FF2B5EF4-FFF2-40B4-BE49-F238E27FC236}">
                <a16:creationId xmlns:a16="http://schemas.microsoft.com/office/drawing/2014/main" id="{EBFE3F59-C4EB-4F14-898B-9B50650ADEC5}"/>
              </a:ext>
            </a:extLst>
          </p:cNvPr>
          <p:cNvCxnSpPr>
            <a:cxnSpLocks/>
          </p:cNvCxnSpPr>
          <p:nvPr/>
        </p:nvCxnSpPr>
        <p:spPr>
          <a:xfrm flipH="1">
            <a:off x="5216532" y="4967652"/>
            <a:ext cx="1156133" cy="12528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9EA0498-638F-4054-8545-3D17252AF900}"/>
              </a:ext>
            </a:extLst>
          </p:cNvPr>
          <p:cNvSpPr txBox="1"/>
          <p:nvPr/>
        </p:nvSpPr>
        <p:spPr>
          <a:xfrm>
            <a:off x="6264808" y="2290021"/>
            <a:ext cx="496566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hlinkClick r:id="rId6"/>
              </a:rPr>
              <a:t>Kuta</a:t>
            </a:r>
            <a:r>
              <a:rPr lang="en-US" sz="2400" dirty="0">
                <a:latin typeface="Times New Roman" panose="02020603050405020304" pitchFamily="18" charset="0"/>
                <a:cs typeface="Times New Roman" panose="02020603050405020304" pitchFamily="18" charset="0"/>
                <a:hlinkClick r:id="rId6"/>
              </a:rPr>
              <a:t> Software Worksheet for Videos</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D5C09A1-D753-4AE9-ACD0-773B539427DA}"/>
              </a:ext>
            </a:extLst>
          </p:cNvPr>
          <p:cNvSpPr txBox="1"/>
          <p:nvPr/>
        </p:nvSpPr>
        <p:spPr>
          <a:xfrm>
            <a:off x="155681" y="1250708"/>
            <a:ext cx="5514536"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this slide and the one after are THREE videos that walk you through how to work the problems on the worksheet provided to the right if you would like to print it out OR just write down the problems and follow along. (the answer key is provided with the worksheet as well) She explains exactly how to work the problems and how to graph them.</a:t>
            </a:r>
          </a:p>
        </p:txBody>
      </p:sp>
      <p:sp>
        <p:nvSpPr>
          <p:cNvPr id="20" name="TextBox 19">
            <a:extLst>
              <a:ext uri="{FF2B5EF4-FFF2-40B4-BE49-F238E27FC236}">
                <a16:creationId xmlns:a16="http://schemas.microsoft.com/office/drawing/2014/main" id="{2AD148B5-8B32-4630-872B-8A392FF95E53}"/>
              </a:ext>
            </a:extLst>
          </p:cNvPr>
          <p:cNvSpPr txBox="1"/>
          <p:nvPr/>
        </p:nvSpPr>
        <p:spPr>
          <a:xfrm>
            <a:off x="5624965" y="2330640"/>
            <a:ext cx="820615" cy="369332"/>
          </a:xfrm>
          <a:prstGeom prst="rect">
            <a:avLst/>
          </a:prstGeom>
          <a:noFill/>
        </p:spPr>
        <p:txBody>
          <a:bodyPr wrap="square" rtlCol="0">
            <a:spAutoFit/>
          </a:bodyPr>
          <a:lstStyle/>
          <a:p>
            <a:r>
              <a:rPr lang="en-US" sz="1400" dirty="0"/>
              <a:t>Link</a:t>
            </a:r>
            <a:r>
              <a:rPr lang="en-US" dirty="0"/>
              <a:t>:</a:t>
            </a:r>
          </a:p>
        </p:txBody>
      </p:sp>
    </p:spTree>
    <p:extLst>
      <p:ext uri="{BB962C8B-B14F-4D97-AF65-F5344CB8AC3E}">
        <p14:creationId xmlns:p14="http://schemas.microsoft.com/office/powerpoint/2010/main" val="20418001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245</TotalTime>
  <Words>1285</Words>
  <Application>Microsoft Macintosh PowerPoint</Application>
  <PresentationFormat>Widescreen</PresentationFormat>
  <Paragraphs>118</Paragraphs>
  <Slides>13</Slides>
  <Notes>2</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Abadi Extra Light</vt:lpstr>
      <vt:lpstr>Arial</vt:lpstr>
      <vt:lpstr>Calibri</vt:lpstr>
      <vt:lpstr>Cambria Math</vt:lpstr>
      <vt:lpstr>Century Schoolbook</vt:lpstr>
      <vt:lpstr>Times New Roman</vt:lpstr>
      <vt:lpstr>Wingdings 2</vt:lpstr>
      <vt:lpstr>View</vt:lpstr>
      <vt:lpstr>PowerPoint Presentation</vt:lpstr>
      <vt:lpstr>PowerPoint Presentation</vt:lpstr>
      <vt:lpstr>Week 2: March 30th - April 3rd  Inequalities Review</vt:lpstr>
      <vt:lpstr>PowerPoint Presentation</vt:lpstr>
      <vt:lpstr>PowerPoint Presentation</vt:lpstr>
      <vt:lpstr>PowerPoint Presentation</vt:lpstr>
      <vt:lpstr>Where does this come in for 8th grade math?</vt:lpstr>
      <vt:lpstr>PowerPoint Presentation</vt:lpstr>
      <vt:lpstr>Video Review of Two-Step Inequalities</vt:lpstr>
      <vt:lpstr>Video Review of Two-Step Inequalities Continued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Shelby Joyner</dc:creator>
  <cp:lastModifiedBy>Michelle Corbin</cp:lastModifiedBy>
  <cp:revision>24</cp:revision>
  <dcterms:created xsi:type="dcterms:W3CDTF">2020-03-23T21:00:00Z</dcterms:created>
  <dcterms:modified xsi:type="dcterms:W3CDTF">2020-03-27T18:38:47Z</dcterms:modified>
</cp:coreProperties>
</file>