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01" r:id="rId1"/>
  </p:sldMasterIdLst>
  <p:sldIdLst>
    <p:sldId id="263" r:id="rId2"/>
    <p:sldId id="264" r:id="rId3"/>
    <p:sldId id="259" r:id="rId4"/>
    <p:sldId id="261" r:id="rId5"/>
    <p:sldId id="260" r:id="rId6"/>
    <p:sldId id="265" r:id="rId7"/>
    <p:sldId id="266" r:id="rId8"/>
    <p:sldId id="267" r:id="rId9"/>
    <p:sldId id="269" r:id="rId10"/>
    <p:sldId id="268" r:id="rId11"/>
    <p:sldId id="271" r:id="rId12"/>
    <p:sldId id="276" r:id="rId13"/>
    <p:sldId id="274" r:id="rId14"/>
    <p:sldId id="277"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A147"/>
    <a:srgbClr val="B54C2D"/>
    <a:srgbClr val="B66952"/>
    <a:srgbClr val="B56D45"/>
    <a:srgbClr val="DF98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44" autoAdjust="0"/>
    <p:restoredTop sz="94660"/>
  </p:normalViewPr>
  <p:slideViewPr>
    <p:cSldViewPr snapToGrid="0">
      <p:cViewPr varScale="1">
        <p:scale>
          <a:sx n="84" d="100"/>
          <a:sy n="84" d="100"/>
        </p:scale>
        <p:origin x="192" y="7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88D38747-4367-4BD2-8D51-C97E202738E2}" type="datetime1">
              <a:rPr lang="en-US" smtClean="0"/>
              <a:t>3/23/20</a:t>
            </a:fld>
            <a:endParaRPr lang="en-US" dirty="0"/>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3A98EE3D-8CD1-4C3F-BD1C-C98C9596463C}" type="slidenum">
              <a:rPr lang="en-US" smtClean="0"/>
              <a:pPr/>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8987459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3/23/20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61612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3/23/20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9233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3/23/20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56210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3/23/20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78005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3/23/20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40275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3/23/20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78890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3/23/20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1196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3/23/20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57034920"/>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3/23/20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7235207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3/23/20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33835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073ED0CC-082F-4160-86E5-0D6041F12778}" type="datetime1">
              <a:rPr lang="en-US" smtClean="0"/>
              <a:t>3/23/20</a:t>
            </a:fld>
            <a:endParaRPr lang="en-US" dirty="0"/>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dirty="0"/>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910837422"/>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Lst>
  <p:hf sldNum="0" hdr="0" ftr="0" dt="0"/>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drive.google.com/file/d/1_NDVtEop_9rtaMh-V3hzOO9CKyWbIs98/view?usp=sharing" TargetMode="External"/><Relationship Id="rId2" Type="http://schemas.openxmlformats.org/officeDocument/2006/relationships/hyperlink" Target="https://drive.google.com/file/d/1_WTBB7togzHeTrrSYuslW7a_cdSsjD7H/view?usp=sharing" TargetMode="External"/><Relationship Id="rId1" Type="http://schemas.openxmlformats.org/officeDocument/2006/relationships/slideLayout" Target="../slideLayouts/slideLayout2.xml"/><Relationship Id="rId4" Type="http://schemas.openxmlformats.org/officeDocument/2006/relationships/hyperlink" Target="https://drive.google.com/file/d/1__VwmWTi_HLfN1qu8v2Se6htJUY4Kr6g/view?usp=sharing"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drive.google.com/file/d/1BBdBvtAn8vh3laF1Ij0X66vaDAH46fdE/view?usp=sharing" TargetMode="External"/><Relationship Id="rId2" Type="http://schemas.openxmlformats.org/officeDocument/2006/relationships/hyperlink" Target="https://www.ixl.com/math/grade-7/solve-two-step-equations" TargetMode="Externa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hyperlink" Target="https://drive.google.com/file/d/1qSP9e4o2Y4RbKgMz5gwzQCCefI29qJjy/view?usp=sharing" TargetMode="External"/><Relationship Id="rId2" Type="http://schemas.openxmlformats.org/officeDocument/2006/relationships/hyperlink" Target="https://drive.google.com/file/d/1OoJU8l7EXgyftZ8KviPF4Fhga6MwYTec/view?usp=sharing" TargetMode="Externa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hyperlink" Target="https://drive.google.com/file/d/1L6ycN-NaZEQLyGgQD-zziz5wBzOpaBSG/view?usp=sharing"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hyperlink" Target="https://www.youtube.com/watch?v=Qyd_v3DGzTM&amp;list=PLUPEBWbAHUszT_GebJK23JHdd_Bss1N-G&amp;index=3"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www.youtube.com/watch?v=l3XzepN03KQ&amp;list=PLUPEBWbAHUszT_GebJK23JHdd_Bss1N-G&amp;index=2"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3EB496-5E4F-4B47-8558-C0BB72508298}"/>
              </a:ext>
            </a:extLst>
          </p:cNvPr>
          <p:cNvSpPr txBox="1"/>
          <p:nvPr/>
        </p:nvSpPr>
        <p:spPr>
          <a:xfrm>
            <a:off x="262202" y="53008"/>
            <a:ext cx="9531154" cy="6032421"/>
          </a:xfrm>
          <a:prstGeom prst="rect">
            <a:avLst/>
          </a:prstGeom>
          <a:noFill/>
        </p:spPr>
        <p:txBody>
          <a:bodyPr wrap="square" rtlCol="0">
            <a:spAutoFit/>
          </a:bodyPr>
          <a:lstStyle/>
          <a:p>
            <a:pPr algn="ctr"/>
            <a:r>
              <a:rPr lang="en-US" sz="2200" dirty="0">
                <a:solidFill>
                  <a:schemeClr val="tx1">
                    <a:lumMod val="95000"/>
                    <a:lumOff val="5000"/>
                  </a:schemeClr>
                </a:solidFill>
                <a:latin typeface="Abadi Extra Light" panose="020B0204020104020204" pitchFamily="34" charset="0"/>
              </a:rPr>
              <a:t>Hey, kiddos and parents! I hope that everyone is safe and healthy right now! I know everything is crazy and hectic, but we will all get through this together! </a:t>
            </a:r>
          </a:p>
          <a:p>
            <a:pPr algn="ctr"/>
            <a:endParaRPr lang="en-US" sz="2200" dirty="0">
              <a:solidFill>
                <a:schemeClr val="tx1">
                  <a:lumMod val="95000"/>
                  <a:lumOff val="5000"/>
                </a:schemeClr>
              </a:solidFill>
              <a:latin typeface="Abadi Extra Light" panose="020B0204020104020204" pitchFamily="34" charset="0"/>
            </a:endParaRPr>
          </a:p>
          <a:p>
            <a:pPr algn="ctr"/>
            <a:r>
              <a:rPr lang="en-US" sz="2200" dirty="0">
                <a:solidFill>
                  <a:schemeClr val="tx1">
                    <a:lumMod val="95000"/>
                    <a:lumOff val="5000"/>
                  </a:schemeClr>
                </a:solidFill>
                <a:latin typeface="Abadi Extra Light" panose="020B0204020104020204" pitchFamily="34" charset="0"/>
              </a:rPr>
              <a:t> I have created a PowerPoint for this week to review material we have done in class. I am doing this to make sure you are all on track for next year.</a:t>
            </a:r>
          </a:p>
          <a:p>
            <a:pPr algn="ctr"/>
            <a:endParaRPr lang="en-US" sz="2200" dirty="0">
              <a:solidFill>
                <a:schemeClr val="tx1">
                  <a:lumMod val="95000"/>
                  <a:lumOff val="5000"/>
                </a:schemeClr>
              </a:solidFill>
              <a:latin typeface="Abadi Extra Light" panose="020B0204020104020204" pitchFamily="34" charset="0"/>
            </a:endParaRPr>
          </a:p>
          <a:p>
            <a:pPr algn="ctr"/>
            <a:r>
              <a:rPr lang="en-US" sz="2200" dirty="0">
                <a:solidFill>
                  <a:schemeClr val="tx1">
                    <a:lumMod val="95000"/>
                    <a:lumOff val="5000"/>
                  </a:schemeClr>
                </a:solidFill>
                <a:latin typeface="Abadi Extra Light" panose="020B0204020104020204" pitchFamily="34" charset="0"/>
              </a:rPr>
              <a:t>What you will find in this PowerPoint is some refreshers on equations that we have already done this school year. I will NOT be sending out any new material to you at this point. We will save that for when we come back to school. </a:t>
            </a:r>
          </a:p>
          <a:p>
            <a:pPr algn="ctr"/>
            <a:endParaRPr lang="en-US" sz="2200" dirty="0">
              <a:solidFill>
                <a:schemeClr val="tx1">
                  <a:lumMod val="95000"/>
                  <a:lumOff val="5000"/>
                </a:schemeClr>
              </a:solidFill>
              <a:latin typeface="Abadi Extra Light" panose="020B0204020104020204" pitchFamily="34" charset="0"/>
            </a:endParaRPr>
          </a:p>
          <a:p>
            <a:pPr algn="ctr"/>
            <a:r>
              <a:rPr lang="en-US" sz="2200" dirty="0">
                <a:solidFill>
                  <a:schemeClr val="tx1">
                    <a:lumMod val="95000"/>
                    <a:lumOff val="5000"/>
                  </a:schemeClr>
                </a:solidFill>
                <a:highlight>
                  <a:srgbClr val="FFFF00"/>
                </a:highlight>
                <a:latin typeface="Abadi Extra Light" panose="020B0204020104020204" pitchFamily="34" charset="0"/>
              </a:rPr>
              <a:t>For now, none of this is a requirement</a:t>
            </a:r>
            <a:r>
              <a:rPr lang="en-US" sz="2200" dirty="0">
                <a:solidFill>
                  <a:schemeClr val="tx1">
                    <a:lumMod val="95000"/>
                    <a:lumOff val="5000"/>
                  </a:schemeClr>
                </a:solidFill>
                <a:latin typeface="Abadi Extra Light" panose="020B0204020104020204" pitchFamily="34" charset="0"/>
              </a:rPr>
              <a:t>. You do NOT have to do all the practice, watch all the videos, or anything like that. This is simply a tool for you to utilize to prepare for next year if you choose to do it! </a:t>
            </a:r>
          </a:p>
          <a:p>
            <a:pPr algn="ctr"/>
            <a:endParaRPr lang="en-US" sz="2200" dirty="0">
              <a:solidFill>
                <a:schemeClr val="tx1">
                  <a:lumMod val="95000"/>
                  <a:lumOff val="5000"/>
                </a:schemeClr>
              </a:solidFill>
              <a:latin typeface="Abadi Extra Light" panose="020B0204020104020204" pitchFamily="34" charset="0"/>
            </a:endParaRPr>
          </a:p>
          <a:p>
            <a:pPr algn="ctr"/>
            <a:r>
              <a:rPr lang="en-US" sz="2200" dirty="0">
                <a:solidFill>
                  <a:schemeClr val="tx1">
                    <a:lumMod val="95000"/>
                    <a:lumOff val="5000"/>
                  </a:schemeClr>
                </a:solidFill>
                <a:latin typeface="Abadi Extra Light" panose="020B0204020104020204" pitchFamily="34" charset="0"/>
              </a:rPr>
              <a:t>I miss each and every one of you so much! Please stay safe and email me </a:t>
            </a:r>
          </a:p>
          <a:p>
            <a:pPr algn="ctr"/>
            <a:r>
              <a:rPr lang="en-US" sz="2200" dirty="0">
                <a:solidFill>
                  <a:schemeClr val="tx1">
                    <a:lumMod val="95000"/>
                    <a:lumOff val="5000"/>
                  </a:schemeClr>
                </a:solidFill>
                <a:latin typeface="Abadi Extra Light" panose="020B0204020104020204" pitchFamily="34" charset="0"/>
              </a:rPr>
              <a:t>if you have any issues or questions about the material!</a:t>
            </a:r>
          </a:p>
          <a:p>
            <a:endParaRPr lang="en-US" sz="1600" dirty="0"/>
          </a:p>
          <a:p>
            <a:endParaRPr lang="en-US" dirty="0"/>
          </a:p>
        </p:txBody>
      </p:sp>
      <p:pic>
        <p:nvPicPr>
          <p:cNvPr id="5" name="Picture 4" descr="A picture containing drawing&#10;&#10;Description automatically generated">
            <a:extLst>
              <a:ext uri="{FF2B5EF4-FFF2-40B4-BE49-F238E27FC236}">
                <a16:creationId xmlns:a16="http://schemas.microsoft.com/office/drawing/2014/main" id="{E2ECCB27-E893-DE43-9F87-0F415DAFB9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2362" y="3011854"/>
            <a:ext cx="3846146" cy="3846146"/>
          </a:xfrm>
          <a:prstGeom prst="rect">
            <a:avLst/>
          </a:prstGeom>
        </p:spPr>
      </p:pic>
    </p:spTree>
    <p:extLst>
      <p:ext uri="{BB962C8B-B14F-4D97-AF65-F5344CB8AC3E}">
        <p14:creationId xmlns:p14="http://schemas.microsoft.com/office/powerpoint/2010/main" val="30228545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A66F4-A669-4FFE-BA59-BEEE12E61016}"/>
              </a:ext>
            </a:extLst>
          </p:cNvPr>
          <p:cNvSpPr>
            <a:spLocks noGrp="1"/>
          </p:cNvSpPr>
          <p:nvPr>
            <p:ph type="title"/>
          </p:nvPr>
        </p:nvSpPr>
        <p:spPr>
          <a:xfrm>
            <a:off x="0" y="-693885"/>
            <a:ext cx="9467508" cy="1560716"/>
          </a:xfrm>
        </p:spPr>
        <p:txBody>
          <a:bodyPr/>
          <a:lstStyle/>
          <a:p>
            <a:r>
              <a:rPr lang="en-US" dirty="0">
                <a:latin typeface="Abadi Extra Light" panose="020B0204020104020204" pitchFamily="34" charset="0"/>
              </a:rPr>
              <a:t>One-step equation practice answer  key:</a:t>
            </a:r>
          </a:p>
        </p:txBody>
      </p:sp>
      <p:pic>
        <p:nvPicPr>
          <p:cNvPr id="4" name="Picture 3">
            <a:extLst>
              <a:ext uri="{FF2B5EF4-FFF2-40B4-BE49-F238E27FC236}">
                <a16:creationId xmlns:a16="http://schemas.microsoft.com/office/drawing/2014/main" id="{E7CBFA19-C4B8-40F1-A62E-21EEB79C7235}"/>
              </a:ext>
            </a:extLst>
          </p:cNvPr>
          <p:cNvPicPr>
            <a:picLocks noChangeAspect="1"/>
          </p:cNvPicPr>
          <p:nvPr/>
        </p:nvPicPr>
        <p:blipFill rotWithShape="1">
          <a:blip r:embed="rId2"/>
          <a:srcRect l="24808" t="9416" r="29500" b="4389"/>
          <a:stretch/>
        </p:blipFill>
        <p:spPr>
          <a:xfrm>
            <a:off x="2613824" y="802090"/>
            <a:ext cx="5709858" cy="6055910"/>
          </a:xfrm>
          <a:prstGeom prst="rect">
            <a:avLst/>
          </a:prstGeom>
        </p:spPr>
      </p:pic>
    </p:spTree>
    <p:extLst>
      <p:ext uri="{BB962C8B-B14F-4D97-AF65-F5344CB8AC3E}">
        <p14:creationId xmlns:p14="http://schemas.microsoft.com/office/powerpoint/2010/main" val="1194114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65218-95A2-4259-A7D9-A8A18710B70A}"/>
              </a:ext>
            </a:extLst>
          </p:cNvPr>
          <p:cNvSpPr>
            <a:spLocks noGrp="1"/>
          </p:cNvSpPr>
          <p:nvPr>
            <p:ph type="title"/>
          </p:nvPr>
        </p:nvSpPr>
        <p:spPr>
          <a:xfrm>
            <a:off x="254707" y="157673"/>
            <a:ext cx="9692640" cy="1325562"/>
          </a:xfrm>
        </p:spPr>
        <p:txBody>
          <a:bodyPr/>
          <a:lstStyle/>
          <a:p>
            <a:r>
              <a:rPr lang="en-US" dirty="0">
                <a:solidFill>
                  <a:schemeClr val="tx1">
                    <a:lumMod val="95000"/>
                    <a:lumOff val="5000"/>
                  </a:schemeClr>
                </a:solidFill>
                <a:latin typeface="Abadi Extra Light" panose="020B0204020104020204" pitchFamily="34" charset="0"/>
              </a:rPr>
              <a:t>Two-step Equations with Fractions—Review videos</a:t>
            </a:r>
          </a:p>
        </p:txBody>
      </p:sp>
      <p:sp>
        <p:nvSpPr>
          <p:cNvPr id="4" name="Rectangle 3">
            <a:extLst>
              <a:ext uri="{FF2B5EF4-FFF2-40B4-BE49-F238E27FC236}">
                <a16:creationId xmlns:a16="http://schemas.microsoft.com/office/drawing/2014/main" id="{373CD42E-A857-489E-A4E5-E41C791366E3}"/>
              </a:ext>
            </a:extLst>
          </p:cNvPr>
          <p:cNvSpPr/>
          <p:nvPr/>
        </p:nvSpPr>
        <p:spPr>
          <a:xfrm>
            <a:off x="2335642" y="2123191"/>
            <a:ext cx="6096000" cy="461665"/>
          </a:xfrm>
          <a:prstGeom prst="rect">
            <a:avLst/>
          </a:prstGeom>
        </p:spPr>
        <p:txBody>
          <a:bodyPr>
            <a:spAutoFit/>
          </a:bodyPr>
          <a:lstStyle/>
          <a:p>
            <a:r>
              <a:rPr lang="en-US" sz="2400" dirty="0">
                <a:solidFill>
                  <a:srgbClr val="002060"/>
                </a:solidFill>
                <a:latin typeface="Abadi Extra Light" panose="020B0204020104020204" pitchFamily="34" charset="0"/>
                <a:hlinkClick r:id="rId2">
                  <a:extLst>
                    <a:ext uri="{A12FA001-AC4F-418D-AE19-62706E023703}">
                      <ahyp:hlinkClr xmlns:ahyp="http://schemas.microsoft.com/office/drawing/2018/hyperlinkcolor" val="tx"/>
                    </a:ext>
                  </a:extLst>
                </a:hlinkClick>
              </a:rPr>
              <a:t>LDC Method for Two-Step Equations</a:t>
            </a:r>
            <a:endParaRPr lang="en-US" sz="2400" dirty="0">
              <a:solidFill>
                <a:srgbClr val="002060"/>
              </a:solidFill>
              <a:latin typeface="Abadi Extra Light" panose="020B0204020104020204" pitchFamily="34" charset="0"/>
            </a:endParaRPr>
          </a:p>
        </p:txBody>
      </p:sp>
      <p:sp>
        <p:nvSpPr>
          <p:cNvPr id="5" name="Rectangle 4">
            <a:extLst>
              <a:ext uri="{FF2B5EF4-FFF2-40B4-BE49-F238E27FC236}">
                <a16:creationId xmlns:a16="http://schemas.microsoft.com/office/drawing/2014/main" id="{B692E4FB-A403-4E30-9188-C5D34E2AEC4A}"/>
              </a:ext>
            </a:extLst>
          </p:cNvPr>
          <p:cNvSpPr/>
          <p:nvPr/>
        </p:nvSpPr>
        <p:spPr>
          <a:xfrm>
            <a:off x="2335642" y="2960492"/>
            <a:ext cx="6493565" cy="461665"/>
          </a:xfrm>
          <a:prstGeom prst="rect">
            <a:avLst/>
          </a:prstGeom>
        </p:spPr>
        <p:txBody>
          <a:bodyPr wrap="square">
            <a:spAutoFit/>
          </a:bodyPr>
          <a:lstStyle/>
          <a:p>
            <a:r>
              <a:rPr lang="en-US" sz="2400" dirty="0">
                <a:solidFill>
                  <a:srgbClr val="002060"/>
                </a:solidFill>
                <a:latin typeface="Abadi Extra Light" panose="020B0204020104020204" pitchFamily="34" charset="0"/>
                <a:hlinkClick r:id="rId3">
                  <a:extLst>
                    <a:ext uri="{A12FA001-AC4F-418D-AE19-62706E023703}">
                      <ahyp:hlinkClr xmlns:ahyp="http://schemas.microsoft.com/office/drawing/2018/hyperlinkcolor" val="tx"/>
                    </a:ext>
                  </a:extLst>
                </a:hlinkClick>
              </a:rPr>
              <a:t>Fraction Busting Method with Two-Step Equations</a:t>
            </a:r>
            <a:endParaRPr lang="en-US" sz="2400" dirty="0">
              <a:solidFill>
                <a:srgbClr val="002060"/>
              </a:solidFill>
              <a:latin typeface="Abadi Extra Light" panose="020B0204020104020204" pitchFamily="34" charset="0"/>
            </a:endParaRPr>
          </a:p>
        </p:txBody>
      </p:sp>
      <p:sp>
        <p:nvSpPr>
          <p:cNvPr id="6" name="Rectangle 5">
            <a:extLst>
              <a:ext uri="{FF2B5EF4-FFF2-40B4-BE49-F238E27FC236}">
                <a16:creationId xmlns:a16="http://schemas.microsoft.com/office/drawing/2014/main" id="{337688D3-29CF-4D46-A1F3-7C8994F3638B}"/>
              </a:ext>
            </a:extLst>
          </p:cNvPr>
          <p:cNvSpPr/>
          <p:nvPr/>
        </p:nvSpPr>
        <p:spPr>
          <a:xfrm>
            <a:off x="2376484" y="3736028"/>
            <a:ext cx="6096000" cy="461665"/>
          </a:xfrm>
          <a:prstGeom prst="rect">
            <a:avLst/>
          </a:prstGeom>
        </p:spPr>
        <p:txBody>
          <a:bodyPr>
            <a:spAutoFit/>
          </a:bodyPr>
          <a:lstStyle/>
          <a:p>
            <a:r>
              <a:rPr lang="en-US" sz="2400" dirty="0">
                <a:solidFill>
                  <a:srgbClr val="002060"/>
                </a:solidFill>
                <a:latin typeface="Abadi Extra Light" panose="020B0204020104020204" pitchFamily="34" charset="0"/>
                <a:hlinkClick r:id="rId4">
                  <a:extLst>
                    <a:ext uri="{A12FA001-AC4F-418D-AE19-62706E023703}">
                      <ahyp:hlinkClr xmlns:ahyp="http://schemas.microsoft.com/office/drawing/2018/hyperlinkcolor" val="tx"/>
                    </a:ext>
                  </a:extLst>
                </a:hlinkClick>
              </a:rPr>
              <a:t>Standard Method with Two-Step Equations</a:t>
            </a:r>
            <a:endParaRPr lang="en-US" sz="2400" dirty="0">
              <a:solidFill>
                <a:srgbClr val="002060"/>
              </a:solidFill>
              <a:latin typeface="Abadi Extra Light" panose="020B0204020104020204" pitchFamily="34" charset="0"/>
            </a:endParaRPr>
          </a:p>
        </p:txBody>
      </p:sp>
      <p:sp>
        <p:nvSpPr>
          <p:cNvPr id="7" name="TextBox 6">
            <a:extLst>
              <a:ext uri="{FF2B5EF4-FFF2-40B4-BE49-F238E27FC236}">
                <a16:creationId xmlns:a16="http://schemas.microsoft.com/office/drawing/2014/main" id="{3B3BF64A-BE79-418B-BE7A-78102ADC1CC6}"/>
              </a:ext>
            </a:extLst>
          </p:cNvPr>
          <p:cNvSpPr txBox="1"/>
          <p:nvPr/>
        </p:nvSpPr>
        <p:spPr>
          <a:xfrm>
            <a:off x="442886" y="4228230"/>
            <a:ext cx="10278121" cy="2308324"/>
          </a:xfrm>
          <a:prstGeom prst="rect">
            <a:avLst/>
          </a:prstGeom>
          <a:noFill/>
        </p:spPr>
        <p:txBody>
          <a:bodyPr wrap="square" rtlCol="0">
            <a:spAutoFit/>
          </a:bodyPr>
          <a:lstStyle/>
          <a:p>
            <a:r>
              <a:rPr lang="en-US" sz="2400" dirty="0">
                <a:solidFill>
                  <a:schemeClr val="tx1">
                    <a:lumMod val="95000"/>
                    <a:lumOff val="5000"/>
                  </a:schemeClr>
                </a:solidFill>
                <a:latin typeface="Abadi Extra Light" panose="020B0204020104020204" pitchFamily="34" charset="0"/>
              </a:rPr>
              <a:t>In the videos above, I have gone through and shown you how to do equations with fractions using three different methods. You can choose any of the three methods you would prefer or the method </a:t>
            </a:r>
            <a:r>
              <a:rPr lang="en-US" sz="2400" b="1" u="sng" dirty="0">
                <a:solidFill>
                  <a:schemeClr val="tx1">
                    <a:lumMod val="95000"/>
                    <a:lumOff val="5000"/>
                  </a:schemeClr>
                </a:solidFill>
                <a:latin typeface="Abadi Extra Light" panose="020B0204020104020204" pitchFamily="34" charset="0"/>
              </a:rPr>
              <a:t>YOUR</a:t>
            </a:r>
            <a:r>
              <a:rPr lang="en-US" sz="2400" dirty="0">
                <a:solidFill>
                  <a:schemeClr val="tx1">
                    <a:lumMod val="95000"/>
                    <a:lumOff val="5000"/>
                  </a:schemeClr>
                </a:solidFill>
                <a:latin typeface="Abadi Extra Light" panose="020B0204020104020204" pitchFamily="34" charset="0"/>
              </a:rPr>
              <a:t> math teacher has told you to use. If you have further questions about how to do these types of equations, please email one of the math DCMS 7</a:t>
            </a:r>
            <a:r>
              <a:rPr lang="en-US" sz="2400" baseline="30000" dirty="0">
                <a:solidFill>
                  <a:schemeClr val="tx1">
                    <a:lumMod val="95000"/>
                    <a:lumOff val="5000"/>
                  </a:schemeClr>
                </a:solidFill>
                <a:latin typeface="Abadi Extra Light" panose="020B0204020104020204" pitchFamily="34" charset="0"/>
              </a:rPr>
              <a:t>th</a:t>
            </a:r>
            <a:r>
              <a:rPr lang="en-US" sz="2400" dirty="0">
                <a:solidFill>
                  <a:schemeClr val="tx1">
                    <a:lumMod val="95000"/>
                    <a:lumOff val="5000"/>
                  </a:schemeClr>
                </a:solidFill>
                <a:latin typeface="Abadi Extra Light" panose="020B0204020104020204" pitchFamily="34" charset="0"/>
              </a:rPr>
              <a:t> grade math teachers FIRST before you Google anything. What you find on the internet may cause more confusion than clarification.</a:t>
            </a:r>
          </a:p>
        </p:txBody>
      </p:sp>
      <p:sp>
        <p:nvSpPr>
          <p:cNvPr id="8" name="TextBox 7">
            <a:extLst>
              <a:ext uri="{FF2B5EF4-FFF2-40B4-BE49-F238E27FC236}">
                <a16:creationId xmlns:a16="http://schemas.microsoft.com/office/drawing/2014/main" id="{23F2F682-F7DA-4F2D-99FA-025C7CB95BE9}"/>
              </a:ext>
            </a:extLst>
          </p:cNvPr>
          <p:cNvSpPr txBox="1"/>
          <p:nvPr/>
        </p:nvSpPr>
        <p:spPr>
          <a:xfrm>
            <a:off x="1563105" y="2179118"/>
            <a:ext cx="1140990" cy="369332"/>
          </a:xfrm>
          <a:prstGeom prst="rect">
            <a:avLst/>
          </a:prstGeom>
          <a:noFill/>
        </p:spPr>
        <p:txBody>
          <a:bodyPr wrap="square" rtlCol="0">
            <a:spAutoFit/>
          </a:bodyPr>
          <a:lstStyle/>
          <a:p>
            <a:r>
              <a:rPr lang="en-US" dirty="0">
                <a:latin typeface="Abadi Extra Light" panose="020B0204020104020204" pitchFamily="34" charset="0"/>
              </a:rPr>
              <a:t>Link:</a:t>
            </a:r>
          </a:p>
        </p:txBody>
      </p:sp>
      <p:sp>
        <p:nvSpPr>
          <p:cNvPr id="9" name="TextBox 8">
            <a:extLst>
              <a:ext uri="{FF2B5EF4-FFF2-40B4-BE49-F238E27FC236}">
                <a16:creationId xmlns:a16="http://schemas.microsoft.com/office/drawing/2014/main" id="{BE43C8A8-306B-4821-ABCD-5075F4FEDD28}"/>
              </a:ext>
            </a:extLst>
          </p:cNvPr>
          <p:cNvSpPr txBox="1"/>
          <p:nvPr/>
        </p:nvSpPr>
        <p:spPr>
          <a:xfrm>
            <a:off x="1563105" y="3013918"/>
            <a:ext cx="1626759" cy="369332"/>
          </a:xfrm>
          <a:prstGeom prst="rect">
            <a:avLst/>
          </a:prstGeom>
          <a:noFill/>
        </p:spPr>
        <p:txBody>
          <a:bodyPr wrap="square" rtlCol="0">
            <a:spAutoFit/>
          </a:bodyPr>
          <a:lstStyle/>
          <a:p>
            <a:r>
              <a:rPr lang="en-US" dirty="0">
                <a:latin typeface="Abadi Extra Light" panose="020B0204020104020204" pitchFamily="34" charset="0"/>
              </a:rPr>
              <a:t>Link:</a:t>
            </a:r>
          </a:p>
        </p:txBody>
      </p:sp>
      <p:sp>
        <p:nvSpPr>
          <p:cNvPr id="10" name="TextBox 9">
            <a:extLst>
              <a:ext uri="{FF2B5EF4-FFF2-40B4-BE49-F238E27FC236}">
                <a16:creationId xmlns:a16="http://schemas.microsoft.com/office/drawing/2014/main" id="{6CDCE30B-AFFF-4A53-9342-24F0686DA01B}"/>
              </a:ext>
            </a:extLst>
          </p:cNvPr>
          <p:cNvSpPr txBox="1"/>
          <p:nvPr/>
        </p:nvSpPr>
        <p:spPr>
          <a:xfrm>
            <a:off x="1563105" y="3853073"/>
            <a:ext cx="1070168" cy="369332"/>
          </a:xfrm>
          <a:prstGeom prst="rect">
            <a:avLst/>
          </a:prstGeom>
          <a:noFill/>
        </p:spPr>
        <p:txBody>
          <a:bodyPr wrap="square" rtlCol="0">
            <a:spAutoFit/>
          </a:bodyPr>
          <a:lstStyle/>
          <a:p>
            <a:r>
              <a:rPr lang="en-US" dirty="0">
                <a:latin typeface="Abadi Extra Light" panose="020B0204020104020204" pitchFamily="34" charset="0"/>
              </a:rPr>
              <a:t>Link:</a:t>
            </a:r>
          </a:p>
        </p:txBody>
      </p:sp>
    </p:spTree>
    <p:extLst>
      <p:ext uri="{BB962C8B-B14F-4D97-AF65-F5344CB8AC3E}">
        <p14:creationId xmlns:p14="http://schemas.microsoft.com/office/powerpoint/2010/main" val="244651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25704BE-2F47-4902-B97B-CC2D2905A62D}"/>
              </a:ext>
            </a:extLst>
          </p:cNvPr>
          <p:cNvSpPr/>
          <p:nvPr/>
        </p:nvSpPr>
        <p:spPr>
          <a:xfrm>
            <a:off x="5316742" y="759374"/>
            <a:ext cx="6089039" cy="400110"/>
          </a:xfrm>
          <a:prstGeom prst="rect">
            <a:avLst/>
          </a:prstGeom>
        </p:spPr>
        <p:txBody>
          <a:bodyPr wrap="none">
            <a:spAutoFit/>
          </a:bodyPr>
          <a:lstStyle/>
          <a:p>
            <a:r>
              <a:rPr lang="en-US" sz="2000" dirty="0">
                <a:solidFill>
                  <a:srgbClr val="002060"/>
                </a:solidFill>
                <a:latin typeface="Abadi Extra Light" panose="020B0204020104020204" pitchFamily="34" charset="0"/>
                <a:hlinkClick r:id="rId2">
                  <a:extLst>
                    <a:ext uri="{A12FA001-AC4F-418D-AE19-62706E023703}">
                      <ahyp:hlinkClr xmlns:ahyp="http://schemas.microsoft.com/office/drawing/2018/hyperlinkcolor" val="tx"/>
                    </a:ext>
                  </a:extLst>
                </a:hlinkClick>
              </a:rPr>
              <a:t>Online Website Two-Step Equations NO Fraction Practice</a:t>
            </a:r>
            <a:endParaRPr lang="en-US" sz="2000" dirty="0">
              <a:solidFill>
                <a:srgbClr val="002060"/>
              </a:solidFill>
              <a:latin typeface="Abadi Extra Light" panose="020B0204020104020204" pitchFamily="34" charset="0"/>
            </a:endParaRPr>
          </a:p>
        </p:txBody>
      </p:sp>
      <p:sp>
        <p:nvSpPr>
          <p:cNvPr id="9" name="Rectangle 8">
            <a:extLst>
              <a:ext uri="{FF2B5EF4-FFF2-40B4-BE49-F238E27FC236}">
                <a16:creationId xmlns:a16="http://schemas.microsoft.com/office/drawing/2014/main" id="{63715F0B-773A-410F-A718-2649FD1D6A99}"/>
              </a:ext>
            </a:extLst>
          </p:cNvPr>
          <p:cNvSpPr/>
          <p:nvPr/>
        </p:nvSpPr>
        <p:spPr>
          <a:xfrm>
            <a:off x="5367131" y="1596667"/>
            <a:ext cx="6096000" cy="400110"/>
          </a:xfrm>
          <a:prstGeom prst="rect">
            <a:avLst/>
          </a:prstGeom>
        </p:spPr>
        <p:txBody>
          <a:bodyPr>
            <a:spAutoFit/>
          </a:bodyPr>
          <a:lstStyle/>
          <a:p>
            <a:r>
              <a:rPr lang="en-US" sz="2000" dirty="0">
                <a:solidFill>
                  <a:srgbClr val="002060"/>
                </a:solidFill>
                <a:latin typeface="Abadi Extra Light" panose="020B0204020104020204" pitchFamily="34" charset="0"/>
                <a:hlinkClick r:id="rId3">
                  <a:extLst>
                    <a:ext uri="{A12FA001-AC4F-418D-AE19-62706E023703}">
                      <ahyp:hlinkClr xmlns:ahyp="http://schemas.microsoft.com/office/drawing/2018/hyperlinkcolor" val="tx"/>
                    </a:ext>
                  </a:extLst>
                </a:hlinkClick>
              </a:rPr>
              <a:t>Worksheet PDF Multi-step Equations--Distribution Practice </a:t>
            </a:r>
            <a:endParaRPr lang="en-US" sz="2000" dirty="0">
              <a:solidFill>
                <a:srgbClr val="002060"/>
              </a:solidFill>
              <a:latin typeface="Abadi Extra Light" panose="020B0204020104020204" pitchFamily="34" charset="0"/>
            </a:endParaRPr>
          </a:p>
        </p:txBody>
      </p:sp>
      <p:sp>
        <p:nvSpPr>
          <p:cNvPr id="12" name="Left Brace 11">
            <a:extLst>
              <a:ext uri="{FF2B5EF4-FFF2-40B4-BE49-F238E27FC236}">
                <a16:creationId xmlns:a16="http://schemas.microsoft.com/office/drawing/2014/main" id="{896C285A-7133-4086-8F7E-17B2C1FC65F8}"/>
              </a:ext>
            </a:extLst>
          </p:cNvPr>
          <p:cNvSpPr/>
          <p:nvPr/>
        </p:nvSpPr>
        <p:spPr>
          <a:xfrm>
            <a:off x="4557197" y="1596667"/>
            <a:ext cx="728870" cy="40011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9B1125E3-34C2-4585-8B88-0CD27C1D1174}"/>
              </a:ext>
            </a:extLst>
          </p:cNvPr>
          <p:cNvSpPr txBox="1"/>
          <p:nvPr/>
        </p:nvSpPr>
        <p:spPr>
          <a:xfrm>
            <a:off x="331308" y="622646"/>
            <a:ext cx="4273826" cy="646331"/>
          </a:xfrm>
          <a:prstGeom prst="rect">
            <a:avLst/>
          </a:prstGeom>
          <a:noFill/>
        </p:spPr>
        <p:txBody>
          <a:bodyPr wrap="square" rtlCol="0">
            <a:spAutoFit/>
          </a:bodyPr>
          <a:lstStyle/>
          <a:p>
            <a:r>
              <a:rPr lang="en-US" dirty="0">
                <a:latin typeface="Abadi Extra Light" panose="020B0204020104020204" pitchFamily="34" charset="0"/>
              </a:rPr>
              <a:t>This website will allow you to practice two step equations and get immediate feedback.</a:t>
            </a:r>
          </a:p>
        </p:txBody>
      </p:sp>
      <p:sp>
        <p:nvSpPr>
          <p:cNvPr id="14" name="Left Brace 13">
            <a:extLst>
              <a:ext uri="{FF2B5EF4-FFF2-40B4-BE49-F238E27FC236}">
                <a16:creationId xmlns:a16="http://schemas.microsoft.com/office/drawing/2014/main" id="{70DB6FF6-39A7-4A01-95D8-18F7D486F914}"/>
              </a:ext>
            </a:extLst>
          </p:cNvPr>
          <p:cNvSpPr/>
          <p:nvPr/>
        </p:nvSpPr>
        <p:spPr>
          <a:xfrm>
            <a:off x="4524066" y="775046"/>
            <a:ext cx="728870" cy="40011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B054BFE3-70E5-49E3-8BED-5BD4A7054B99}"/>
              </a:ext>
            </a:extLst>
          </p:cNvPr>
          <p:cNvSpPr txBox="1"/>
          <p:nvPr/>
        </p:nvSpPr>
        <p:spPr>
          <a:xfrm>
            <a:off x="304800" y="1565979"/>
            <a:ext cx="4549948" cy="646331"/>
          </a:xfrm>
          <a:prstGeom prst="rect">
            <a:avLst/>
          </a:prstGeom>
          <a:noFill/>
        </p:spPr>
        <p:txBody>
          <a:bodyPr wrap="square" rtlCol="0">
            <a:spAutoFit/>
          </a:bodyPr>
          <a:lstStyle/>
          <a:p>
            <a:r>
              <a:rPr lang="en-US" dirty="0">
                <a:latin typeface="Abadi Extra Light" panose="020B0204020104020204" pitchFamily="34" charset="0"/>
              </a:rPr>
              <a:t>This worksheet is just distribution and simplification practice. (answer key included)</a:t>
            </a:r>
          </a:p>
        </p:txBody>
      </p:sp>
      <p:pic>
        <p:nvPicPr>
          <p:cNvPr id="3074" name="Picture 2" descr="Résultat de recherche d'images pour &quot;practice&quot;">
            <a:extLst>
              <a:ext uri="{FF2B5EF4-FFF2-40B4-BE49-F238E27FC236}">
                <a16:creationId xmlns:a16="http://schemas.microsoft.com/office/drawing/2014/main" id="{7AD501A2-3772-4E0F-B341-BFFF2386A79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9091" b="33068"/>
          <a:stretch/>
        </p:blipFill>
        <p:spPr bwMode="auto">
          <a:xfrm>
            <a:off x="0" y="3340934"/>
            <a:ext cx="12192000" cy="3589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6232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B1E74CA-1C64-4472-8490-74AE5F6074B1}"/>
              </a:ext>
            </a:extLst>
          </p:cNvPr>
          <p:cNvSpPr/>
          <p:nvPr/>
        </p:nvSpPr>
        <p:spPr>
          <a:xfrm>
            <a:off x="5415796" y="5192483"/>
            <a:ext cx="6096000" cy="400110"/>
          </a:xfrm>
          <a:prstGeom prst="rect">
            <a:avLst/>
          </a:prstGeom>
        </p:spPr>
        <p:txBody>
          <a:bodyPr>
            <a:spAutoFit/>
          </a:bodyPr>
          <a:lstStyle/>
          <a:p>
            <a:r>
              <a:rPr lang="en-US" sz="2000" dirty="0">
                <a:solidFill>
                  <a:srgbClr val="002060"/>
                </a:solidFill>
                <a:latin typeface="Abadi Extra Light" panose="020B0204020104020204" pitchFamily="34" charset="0"/>
                <a:hlinkClick r:id="rId2">
                  <a:extLst>
                    <a:ext uri="{A12FA001-AC4F-418D-AE19-62706E023703}">
                      <ahyp:hlinkClr xmlns:ahyp="http://schemas.microsoft.com/office/drawing/2018/hyperlinkcolor" val="tx"/>
                    </a:ext>
                  </a:extLst>
                </a:hlinkClick>
              </a:rPr>
              <a:t>Worksheet PDF Equations Matching Game--No Fractions</a:t>
            </a:r>
            <a:endParaRPr lang="en-US" sz="2000" dirty="0">
              <a:solidFill>
                <a:srgbClr val="002060"/>
              </a:solidFill>
              <a:latin typeface="Abadi Extra Light" panose="020B0204020104020204" pitchFamily="34" charset="0"/>
            </a:endParaRPr>
          </a:p>
        </p:txBody>
      </p:sp>
      <p:sp>
        <p:nvSpPr>
          <p:cNvPr id="8" name="Rectangle 7">
            <a:extLst>
              <a:ext uri="{FF2B5EF4-FFF2-40B4-BE49-F238E27FC236}">
                <a16:creationId xmlns:a16="http://schemas.microsoft.com/office/drawing/2014/main" id="{29CDA6C6-F8F9-4F27-BEB2-DCB6001D4EA6}"/>
              </a:ext>
            </a:extLst>
          </p:cNvPr>
          <p:cNvSpPr/>
          <p:nvPr/>
        </p:nvSpPr>
        <p:spPr>
          <a:xfrm>
            <a:off x="5415796" y="5561815"/>
            <a:ext cx="6096000" cy="400110"/>
          </a:xfrm>
          <a:prstGeom prst="rect">
            <a:avLst/>
          </a:prstGeom>
        </p:spPr>
        <p:txBody>
          <a:bodyPr>
            <a:spAutoFit/>
          </a:bodyPr>
          <a:lstStyle/>
          <a:p>
            <a:r>
              <a:rPr lang="en-US" sz="2000" dirty="0">
                <a:solidFill>
                  <a:srgbClr val="002060"/>
                </a:solidFill>
                <a:latin typeface="Abadi Extra Light" panose="020B0204020104020204" pitchFamily="34" charset="0"/>
                <a:hlinkClick r:id="rId3">
                  <a:extLst>
                    <a:ext uri="{A12FA001-AC4F-418D-AE19-62706E023703}">
                      <ahyp:hlinkClr xmlns:ahyp="http://schemas.microsoft.com/office/drawing/2018/hyperlinkcolor" val="tx"/>
                    </a:ext>
                  </a:extLst>
                </a:hlinkClick>
              </a:rPr>
              <a:t>Worksheet PDF Equations Matching Game Answer Key</a:t>
            </a:r>
            <a:endParaRPr lang="en-US" sz="2000" dirty="0">
              <a:solidFill>
                <a:srgbClr val="002060"/>
              </a:solidFill>
              <a:latin typeface="Abadi Extra Light" panose="020B0204020104020204" pitchFamily="34" charset="0"/>
            </a:endParaRPr>
          </a:p>
        </p:txBody>
      </p:sp>
      <p:sp>
        <p:nvSpPr>
          <p:cNvPr id="11" name="Rectangle 10">
            <a:extLst>
              <a:ext uri="{FF2B5EF4-FFF2-40B4-BE49-F238E27FC236}">
                <a16:creationId xmlns:a16="http://schemas.microsoft.com/office/drawing/2014/main" id="{95997CA2-42A7-47B1-9554-B035B6CCD778}"/>
              </a:ext>
            </a:extLst>
          </p:cNvPr>
          <p:cNvSpPr/>
          <p:nvPr/>
        </p:nvSpPr>
        <p:spPr>
          <a:xfrm>
            <a:off x="5486401" y="3705622"/>
            <a:ext cx="6096000" cy="400110"/>
          </a:xfrm>
          <a:prstGeom prst="rect">
            <a:avLst/>
          </a:prstGeom>
        </p:spPr>
        <p:txBody>
          <a:bodyPr>
            <a:spAutoFit/>
          </a:bodyPr>
          <a:lstStyle/>
          <a:p>
            <a:r>
              <a:rPr lang="en-US" sz="2000" dirty="0">
                <a:solidFill>
                  <a:srgbClr val="002060"/>
                </a:solidFill>
                <a:latin typeface="Abadi Extra Light" panose="020B0204020104020204" pitchFamily="34" charset="0"/>
                <a:hlinkClick r:id="rId4">
                  <a:extLst>
                    <a:ext uri="{A12FA001-AC4F-418D-AE19-62706E023703}">
                      <ahyp:hlinkClr xmlns:ahyp="http://schemas.microsoft.com/office/drawing/2018/hyperlinkcolor" val="tx"/>
                    </a:ext>
                  </a:extLst>
                </a:hlinkClick>
              </a:rPr>
              <a:t>Worksheet PDF Fraction &amp; Decimal Equation Practice</a:t>
            </a:r>
            <a:endParaRPr lang="en-US" sz="2000" dirty="0">
              <a:solidFill>
                <a:srgbClr val="002060"/>
              </a:solidFill>
              <a:latin typeface="Abadi Extra Light" panose="020B0204020104020204" pitchFamily="34" charset="0"/>
            </a:endParaRPr>
          </a:p>
        </p:txBody>
      </p:sp>
      <p:sp>
        <p:nvSpPr>
          <p:cNvPr id="18" name="Left Brace 17">
            <a:extLst>
              <a:ext uri="{FF2B5EF4-FFF2-40B4-BE49-F238E27FC236}">
                <a16:creationId xmlns:a16="http://schemas.microsoft.com/office/drawing/2014/main" id="{FFC0D4E6-2E96-477A-ADE6-346AEEF54B78}"/>
              </a:ext>
            </a:extLst>
          </p:cNvPr>
          <p:cNvSpPr/>
          <p:nvPr/>
        </p:nvSpPr>
        <p:spPr>
          <a:xfrm>
            <a:off x="4693441" y="3710460"/>
            <a:ext cx="728870" cy="39527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a:extLst>
              <a:ext uri="{FF2B5EF4-FFF2-40B4-BE49-F238E27FC236}">
                <a16:creationId xmlns:a16="http://schemas.microsoft.com/office/drawing/2014/main" id="{7F3A4911-26FA-4F14-B9EE-A9255B868AF7}"/>
              </a:ext>
            </a:extLst>
          </p:cNvPr>
          <p:cNvSpPr txBox="1"/>
          <p:nvPr/>
        </p:nvSpPr>
        <p:spPr>
          <a:xfrm>
            <a:off x="339072" y="3705749"/>
            <a:ext cx="4443821" cy="646331"/>
          </a:xfrm>
          <a:prstGeom prst="rect">
            <a:avLst/>
          </a:prstGeom>
          <a:noFill/>
        </p:spPr>
        <p:txBody>
          <a:bodyPr wrap="square" rtlCol="0">
            <a:spAutoFit/>
          </a:bodyPr>
          <a:lstStyle/>
          <a:p>
            <a:r>
              <a:rPr lang="en-US" dirty="0">
                <a:latin typeface="Abadi Extra Light" panose="020B0204020104020204" pitchFamily="34" charset="0"/>
              </a:rPr>
              <a:t>This worksheet is fraction and decimal equation practice</a:t>
            </a:r>
          </a:p>
        </p:txBody>
      </p:sp>
      <p:sp>
        <p:nvSpPr>
          <p:cNvPr id="20" name="Left Brace 19">
            <a:extLst>
              <a:ext uri="{FF2B5EF4-FFF2-40B4-BE49-F238E27FC236}">
                <a16:creationId xmlns:a16="http://schemas.microsoft.com/office/drawing/2014/main" id="{7F7D4A3E-434A-4C20-AFE2-554DE3BE51E6}"/>
              </a:ext>
            </a:extLst>
          </p:cNvPr>
          <p:cNvSpPr/>
          <p:nvPr/>
        </p:nvSpPr>
        <p:spPr>
          <a:xfrm>
            <a:off x="4719946" y="5164967"/>
            <a:ext cx="728870" cy="91390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TextBox 20">
            <a:extLst>
              <a:ext uri="{FF2B5EF4-FFF2-40B4-BE49-F238E27FC236}">
                <a16:creationId xmlns:a16="http://schemas.microsoft.com/office/drawing/2014/main" id="{17850281-66CB-47E8-94B3-AA789A125079}"/>
              </a:ext>
            </a:extLst>
          </p:cNvPr>
          <p:cNvSpPr txBox="1"/>
          <p:nvPr/>
        </p:nvSpPr>
        <p:spPr>
          <a:xfrm>
            <a:off x="365576" y="5192483"/>
            <a:ext cx="4443821" cy="1200329"/>
          </a:xfrm>
          <a:prstGeom prst="rect">
            <a:avLst/>
          </a:prstGeom>
          <a:noFill/>
        </p:spPr>
        <p:txBody>
          <a:bodyPr wrap="square" rtlCol="0">
            <a:spAutoFit/>
          </a:bodyPr>
          <a:lstStyle/>
          <a:p>
            <a:r>
              <a:rPr lang="en-US" dirty="0">
                <a:latin typeface="Abadi Extra Light" panose="020B0204020104020204" pitchFamily="34" charset="0"/>
              </a:rPr>
              <a:t>This worksheet is a matching game. You will have to put the pieces out and match the steps and the final answers to the equations. Answer key is the second PDF</a:t>
            </a:r>
          </a:p>
        </p:txBody>
      </p:sp>
      <p:pic>
        <p:nvPicPr>
          <p:cNvPr id="24" name="Picture 2" descr="Résultat de recherche d'images pour &quot;practice&quot;">
            <a:extLst>
              <a:ext uri="{FF2B5EF4-FFF2-40B4-BE49-F238E27FC236}">
                <a16:creationId xmlns:a16="http://schemas.microsoft.com/office/drawing/2014/main" id="{D18407EF-D694-4A5D-A643-B404BD2CC78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9091" b="33068"/>
          <a:stretch/>
        </p:blipFill>
        <p:spPr bwMode="auto">
          <a:xfrm>
            <a:off x="-1144" y="-107294"/>
            <a:ext cx="12192000" cy="3589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42174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42F24F1-C1EF-471F-A19B-A340CE541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B2D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56C425C-3C64-47BA-B583-94D39B9B7F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6568"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food&#10;&#10;Description automatically generated">
            <a:extLst>
              <a:ext uri="{FF2B5EF4-FFF2-40B4-BE49-F238E27FC236}">
                <a16:creationId xmlns:a16="http://schemas.microsoft.com/office/drawing/2014/main" id="{9BF39858-F472-5F45-B682-D0B7A16DA2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0467" y="643467"/>
            <a:ext cx="5571066" cy="5571066"/>
          </a:xfrm>
          <a:prstGeom prst="rect">
            <a:avLst/>
          </a:prstGeom>
        </p:spPr>
      </p:pic>
    </p:spTree>
    <p:extLst>
      <p:ext uri="{BB962C8B-B14F-4D97-AF65-F5344CB8AC3E}">
        <p14:creationId xmlns:p14="http://schemas.microsoft.com/office/powerpoint/2010/main" val="548594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7165E5-B864-4D06-A1EE-91E3E86AE132}"/>
              </a:ext>
            </a:extLst>
          </p:cNvPr>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Image result for i'll be there for you quote friends">
            <a:extLst>
              <a:ext uri="{FF2B5EF4-FFF2-40B4-BE49-F238E27FC236}">
                <a16:creationId xmlns:a16="http://schemas.microsoft.com/office/drawing/2014/main" id="{54F75C7C-2BC1-4FCD-A3DF-0816F859E0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9672" y="0"/>
            <a:ext cx="5865349" cy="68976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8B06C69-B0D3-48D8-B94F-34BA7D1C3EDB}"/>
              </a:ext>
            </a:extLst>
          </p:cNvPr>
          <p:cNvSpPr txBox="1"/>
          <p:nvPr/>
        </p:nvSpPr>
        <p:spPr>
          <a:xfrm>
            <a:off x="8256105" y="4493637"/>
            <a:ext cx="3379305" cy="1477328"/>
          </a:xfrm>
          <a:prstGeom prst="rect">
            <a:avLst/>
          </a:prstGeom>
          <a:noFill/>
        </p:spPr>
        <p:txBody>
          <a:bodyPr wrap="square" rtlCol="0">
            <a:spAutoFit/>
          </a:bodyPr>
          <a:lstStyle/>
          <a:p>
            <a:r>
              <a:rPr lang="en-US" dirty="0">
                <a:solidFill>
                  <a:schemeClr val="bg1"/>
                </a:solidFill>
                <a:latin typeface="Abadi Extra Light" panose="020B0204020104020204" pitchFamily="34" charset="0"/>
              </a:rPr>
              <a:t>Remember, I am ALWAYS in your corner. I know things are upside down right now and hard to process, but if you need me, I am here for you</a:t>
            </a:r>
            <a:r>
              <a:rPr lang="en-US" dirty="0">
                <a:solidFill>
                  <a:schemeClr val="bg1"/>
                </a:solidFill>
              </a:rPr>
              <a:t>.</a:t>
            </a:r>
          </a:p>
        </p:txBody>
      </p:sp>
    </p:spTree>
    <p:extLst>
      <p:ext uri="{BB962C8B-B14F-4D97-AF65-F5344CB8AC3E}">
        <p14:creationId xmlns:p14="http://schemas.microsoft.com/office/powerpoint/2010/main" val="695614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F047C-C727-42A7-85C5-68C5AA1B1A93}"/>
              </a:ext>
            </a:extLst>
          </p:cNvPr>
          <p:cNvSpPr>
            <a:spLocks noGrp="1"/>
          </p:cNvSpPr>
          <p:nvPr>
            <p:ph type="ctrTitle"/>
          </p:nvPr>
        </p:nvSpPr>
        <p:spPr>
          <a:xfrm>
            <a:off x="2638426" y="1830579"/>
            <a:ext cx="6905625" cy="1829015"/>
          </a:xfrm>
        </p:spPr>
        <p:txBody>
          <a:bodyPr anchor="ctr">
            <a:normAutofit/>
          </a:bodyPr>
          <a:lstStyle/>
          <a:p>
            <a:pPr algn="ctr"/>
            <a:r>
              <a:rPr lang="en-US" sz="3600" dirty="0">
                <a:solidFill>
                  <a:schemeClr val="tx2">
                    <a:lumMod val="75000"/>
                    <a:lumOff val="25000"/>
                  </a:schemeClr>
                </a:solidFill>
                <a:latin typeface="Abadi Extra Light" panose="020B0204020104020204" pitchFamily="34" charset="0"/>
              </a:rPr>
              <a:t>Week 1: March 25</a:t>
            </a:r>
            <a:r>
              <a:rPr lang="en-US" sz="3600" baseline="30000" dirty="0">
                <a:solidFill>
                  <a:schemeClr val="tx2">
                    <a:lumMod val="75000"/>
                    <a:lumOff val="25000"/>
                  </a:schemeClr>
                </a:solidFill>
                <a:latin typeface="Abadi Extra Light" panose="020B0204020104020204" pitchFamily="34" charset="0"/>
              </a:rPr>
              <a:t>rd</a:t>
            </a:r>
            <a:r>
              <a:rPr lang="en-US" sz="3600" dirty="0">
                <a:solidFill>
                  <a:schemeClr val="tx2">
                    <a:lumMod val="75000"/>
                    <a:lumOff val="25000"/>
                  </a:schemeClr>
                </a:solidFill>
                <a:latin typeface="Abadi Extra Light" panose="020B0204020104020204" pitchFamily="34" charset="0"/>
              </a:rPr>
              <a:t>-27</a:t>
            </a:r>
            <a:r>
              <a:rPr lang="en-US" sz="3600" baseline="30000" dirty="0">
                <a:solidFill>
                  <a:schemeClr val="tx2">
                    <a:lumMod val="75000"/>
                    <a:lumOff val="25000"/>
                  </a:schemeClr>
                </a:solidFill>
                <a:latin typeface="Abadi Extra Light" panose="020B0204020104020204" pitchFamily="34" charset="0"/>
              </a:rPr>
              <a:t>th </a:t>
            </a:r>
            <a:br>
              <a:rPr lang="en-US" sz="3600" baseline="30000" dirty="0">
                <a:solidFill>
                  <a:schemeClr val="tx2">
                    <a:lumMod val="75000"/>
                    <a:lumOff val="25000"/>
                  </a:schemeClr>
                </a:solidFill>
                <a:latin typeface="Abadi Extra Light" panose="020B0204020104020204" pitchFamily="34" charset="0"/>
              </a:rPr>
            </a:br>
            <a:r>
              <a:rPr lang="en-US" sz="3600" dirty="0">
                <a:solidFill>
                  <a:schemeClr val="tx2">
                    <a:lumMod val="75000"/>
                    <a:lumOff val="25000"/>
                  </a:schemeClr>
                </a:solidFill>
                <a:latin typeface="Abadi Extra Light" panose="020B0204020104020204" pitchFamily="34" charset="0"/>
              </a:rPr>
              <a:t>Equations Review</a:t>
            </a:r>
          </a:p>
        </p:txBody>
      </p:sp>
      <p:sp>
        <p:nvSpPr>
          <p:cNvPr id="3" name="Subtitle 2">
            <a:extLst>
              <a:ext uri="{FF2B5EF4-FFF2-40B4-BE49-F238E27FC236}">
                <a16:creationId xmlns:a16="http://schemas.microsoft.com/office/drawing/2014/main" id="{DB93FB3F-A8D4-46D3-A1C6-C79C64563729}"/>
              </a:ext>
            </a:extLst>
          </p:cNvPr>
          <p:cNvSpPr>
            <a:spLocks noGrp="1"/>
          </p:cNvSpPr>
          <p:nvPr>
            <p:ph type="subTitle" idx="1"/>
          </p:nvPr>
        </p:nvSpPr>
        <p:spPr>
          <a:xfrm>
            <a:off x="3162301" y="4176130"/>
            <a:ext cx="5860821" cy="926103"/>
          </a:xfrm>
        </p:spPr>
        <p:txBody>
          <a:bodyPr>
            <a:normAutofit lnSpcReduction="10000"/>
          </a:bodyPr>
          <a:lstStyle/>
          <a:p>
            <a:pPr algn="ctr"/>
            <a:r>
              <a:rPr lang="en-US" dirty="0">
                <a:solidFill>
                  <a:schemeClr val="tx2">
                    <a:lumMod val="75000"/>
                    <a:lumOff val="25000"/>
                  </a:schemeClr>
                </a:solidFill>
                <a:latin typeface="Abadi Extra Light" panose="020B0204020104020204" pitchFamily="34" charset="0"/>
              </a:rPr>
              <a:t>DCMS 7</a:t>
            </a:r>
            <a:r>
              <a:rPr lang="en-US" baseline="30000" dirty="0">
                <a:solidFill>
                  <a:schemeClr val="tx2">
                    <a:lumMod val="75000"/>
                    <a:lumOff val="25000"/>
                  </a:schemeClr>
                </a:solidFill>
                <a:latin typeface="Abadi Extra Light" panose="020B0204020104020204" pitchFamily="34" charset="0"/>
              </a:rPr>
              <a:t>th</a:t>
            </a:r>
            <a:r>
              <a:rPr lang="en-US" dirty="0">
                <a:solidFill>
                  <a:schemeClr val="tx2">
                    <a:lumMod val="75000"/>
                    <a:lumOff val="25000"/>
                  </a:schemeClr>
                </a:solidFill>
                <a:latin typeface="Abadi Extra Light" panose="020B0204020104020204" pitchFamily="34" charset="0"/>
              </a:rPr>
              <a:t> Grade Math</a:t>
            </a:r>
          </a:p>
          <a:p>
            <a:pPr algn="ctr"/>
            <a:r>
              <a:rPr lang="en-US" dirty="0">
                <a:solidFill>
                  <a:schemeClr val="tx2">
                    <a:lumMod val="75000"/>
                    <a:lumOff val="25000"/>
                  </a:schemeClr>
                </a:solidFill>
                <a:latin typeface="Abadi Extra Light" panose="020B0204020104020204" pitchFamily="34" charset="0"/>
              </a:rPr>
              <a:t>March 2020</a:t>
            </a:r>
          </a:p>
        </p:txBody>
      </p:sp>
    </p:spTree>
    <p:extLst>
      <p:ext uri="{BB962C8B-B14F-4D97-AF65-F5344CB8AC3E}">
        <p14:creationId xmlns:p14="http://schemas.microsoft.com/office/powerpoint/2010/main" val="633738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65F9E-5283-493F-846C-D374440D76D3}"/>
              </a:ext>
            </a:extLst>
          </p:cNvPr>
          <p:cNvSpPr>
            <a:spLocks noGrp="1"/>
          </p:cNvSpPr>
          <p:nvPr>
            <p:ph type="title"/>
          </p:nvPr>
        </p:nvSpPr>
        <p:spPr>
          <a:xfrm>
            <a:off x="275540" y="-321601"/>
            <a:ext cx="8897565" cy="1560716"/>
          </a:xfrm>
        </p:spPr>
        <p:txBody>
          <a:bodyPr/>
          <a:lstStyle/>
          <a:p>
            <a:r>
              <a:rPr lang="en-US" dirty="0">
                <a:solidFill>
                  <a:schemeClr val="bg2">
                    <a:lumMod val="10000"/>
                  </a:schemeClr>
                </a:solidFill>
                <a:latin typeface="Abadi Extra Light" panose="020B0204020104020204" pitchFamily="34" charset="0"/>
              </a:rPr>
              <a:t>Standard Breakdown:</a:t>
            </a:r>
          </a:p>
        </p:txBody>
      </p:sp>
      <p:sp>
        <p:nvSpPr>
          <p:cNvPr id="3" name="Content Placeholder 2">
            <a:extLst>
              <a:ext uri="{FF2B5EF4-FFF2-40B4-BE49-F238E27FC236}">
                <a16:creationId xmlns:a16="http://schemas.microsoft.com/office/drawing/2014/main" id="{B51CF6A7-BBB7-4155-9D91-FCCA3BB8C192}"/>
              </a:ext>
            </a:extLst>
          </p:cNvPr>
          <p:cNvSpPr>
            <a:spLocks noGrp="1"/>
          </p:cNvSpPr>
          <p:nvPr>
            <p:ph idx="1"/>
          </p:nvPr>
        </p:nvSpPr>
        <p:spPr>
          <a:xfrm>
            <a:off x="705281" y="1656004"/>
            <a:ext cx="8595360" cy="4351337"/>
          </a:xfrm>
        </p:spPr>
        <p:txBody>
          <a:bodyPr/>
          <a:lstStyle/>
          <a:p>
            <a:r>
              <a:rPr lang="en-US" sz="2800" dirty="0">
                <a:solidFill>
                  <a:schemeClr val="tx1"/>
                </a:solidFill>
                <a:latin typeface="Abadi Extra Light" panose="020B0204020104020204" pitchFamily="34" charset="0"/>
              </a:rPr>
              <a:t>Students need to be able to factor, distribute, and apply PEMDAS (order of operations) to equations to solve for an unknown variable.</a:t>
            </a:r>
          </a:p>
          <a:p>
            <a:pPr lvl="1"/>
            <a:r>
              <a:rPr lang="en-US" sz="2400" dirty="0">
                <a:solidFill>
                  <a:schemeClr val="tx1"/>
                </a:solidFill>
                <a:latin typeface="Abadi Extra Light" panose="020B0204020104020204" pitchFamily="34" charset="0"/>
              </a:rPr>
              <a:t>PEMDAS: Parenthesis (), Exponents, Multiplication OR Division, Addition OR Subtraction</a:t>
            </a:r>
          </a:p>
          <a:p>
            <a:pPr lvl="2"/>
            <a:r>
              <a:rPr lang="en-US" sz="2000" dirty="0">
                <a:solidFill>
                  <a:schemeClr val="tx1"/>
                </a:solidFill>
                <a:latin typeface="Abadi Extra Light" panose="020B0204020104020204" pitchFamily="34" charset="0"/>
              </a:rPr>
              <a:t>You do them in order, P</a:t>
            </a:r>
            <a:r>
              <a:rPr lang="en-US" sz="2000" dirty="0">
                <a:solidFill>
                  <a:schemeClr val="tx1"/>
                </a:solidFill>
                <a:latin typeface="Abadi Extra Light" panose="020B0204020104020204" pitchFamily="34" charset="0"/>
                <a:sym typeface="Wingdings" panose="05000000000000000000" pitchFamily="2" charset="2"/>
              </a:rPr>
              <a:t>E M OR D A OR S </a:t>
            </a:r>
          </a:p>
          <a:p>
            <a:pPr lvl="2"/>
            <a:r>
              <a:rPr lang="en-US" sz="2000" dirty="0">
                <a:solidFill>
                  <a:schemeClr val="tx1"/>
                </a:solidFill>
                <a:latin typeface="Abadi Extra Light" panose="020B0204020104020204" pitchFamily="34" charset="0"/>
                <a:sym typeface="Wingdings" panose="05000000000000000000" pitchFamily="2" charset="2"/>
              </a:rPr>
              <a:t>For example:</a:t>
            </a:r>
          </a:p>
          <a:p>
            <a:pPr marL="960120" lvl="3" indent="0">
              <a:buNone/>
            </a:pPr>
            <a:endParaRPr lang="en-US" dirty="0">
              <a:sym typeface="Wingdings" panose="05000000000000000000" pitchFamily="2" charset="2"/>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63A3814D-1D85-4CFE-87E5-6FB0F1798B21}"/>
                  </a:ext>
                </a:extLst>
              </p:cNvPr>
              <p:cNvSpPr txBox="1"/>
              <p:nvPr/>
            </p:nvSpPr>
            <p:spPr>
              <a:xfrm>
                <a:off x="2405533" y="4581975"/>
                <a:ext cx="369735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2</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3</m:t>
                          </m:r>
                          <m:r>
                            <a:rPr lang="en-US" sz="2400" b="0" i="1" smtClean="0">
                              <a:latin typeface="Cambria Math" panose="02040503050406030204" pitchFamily="18" charset="0"/>
                            </a:rPr>
                            <m:t>𝑥</m:t>
                          </m:r>
                          <m:r>
                            <a:rPr lang="en-US" sz="2400" b="0" i="1" smtClean="0">
                              <a:latin typeface="Cambria Math" panose="02040503050406030204" pitchFamily="18" charset="0"/>
                            </a:rPr>
                            <m:t>+1</m:t>
                          </m:r>
                        </m:e>
                      </m:d>
                      <m:r>
                        <a:rPr lang="en-US" sz="2400" b="0" i="1" smtClean="0">
                          <a:latin typeface="Cambria Math" panose="02040503050406030204" pitchFamily="18" charset="0"/>
                        </a:rPr>
                        <m:t>=5</m:t>
                      </m:r>
                    </m:oMath>
                  </m:oMathPara>
                </a14:m>
                <a:endParaRPr lang="en-US" sz="2400" dirty="0"/>
              </a:p>
            </p:txBody>
          </p:sp>
        </mc:Choice>
        <mc:Fallback xmlns="">
          <p:sp>
            <p:nvSpPr>
              <p:cNvPr id="4" name="TextBox 3">
                <a:extLst>
                  <a:ext uri="{FF2B5EF4-FFF2-40B4-BE49-F238E27FC236}">
                    <a16:creationId xmlns:a16="http://schemas.microsoft.com/office/drawing/2014/main" id="{63A3814D-1D85-4CFE-87E5-6FB0F1798B21}"/>
                  </a:ext>
                </a:extLst>
              </p:cNvPr>
              <p:cNvSpPr txBox="1">
                <a:spLocks noRot="1" noChangeAspect="1" noMove="1" noResize="1" noEditPoints="1" noAdjustHandles="1" noChangeArrowheads="1" noChangeShapeType="1" noTextEdit="1"/>
              </p:cNvSpPr>
              <p:nvPr/>
            </p:nvSpPr>
            <p:spPr>
              <a:xfrm>
                <a:off x="2405533" y="4581975"/>
                <a:ext cx="3697357" cy="461665"/>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6487B95-532C-40B0-976B-8975E1880076}"/>
                  </a:ext>
                </a:extLst>
              </p:cNvPr>
              <p:cNvSpPr txBox="1"/>
              <p:nvPr/>
            </p:nvSpPr>
            <p:spPr>
              <a:xfrm>
                <a:off x="2398642" y="5615439"/>
                <a:ext cx="3697357" cy="78380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2</m:t>
                          </m:r>
                        </m:den>
                      </m:f>
                      <m:r>
                        <a:rPr lang="en-US" sz="2400" b="0" i="1" smtClean="0">
                          <a:latin typeface="Cambria Math" panose="02040503050406030204" pitchFamily="18" charset="0"/>
                        </a:rPr>
                        <m:t>𝑥</m:t>
                      </m:r>
                      <m:r>
                        <a:rPr lang="en-US" sz="2400" b="0" i="1" smtClean="0">
                          <a:latin typeface="Cambria Math" panose="02040503050406030204" pitchFamily="18" charset="0"/>
                        </a:rPr>
                        <m:t>+2=−1</m:t>
                      </m:r>
                    </m:oMath>
                  </m:oMathPara>
                </a14:m>
                <a:endParaRPr lang="en-US" sz="2400" dirty="0"/>
              </a:p>
            </p:txBody>
          </p:sp>
        </mc:Choice>
        <mc:Fallback xmlns="">
          <p:sp>
            <p:nvSpPr>
              <p:cNvPr id="5" name="TextBox 4">
                <a:extLst>
                  <a:ext uri="{FF2B5EF4-FFF2-40B4-BE49-F238E27FC236}">
                    <a16:creationId xmlns:a16="http://schemas.microsoft.com/office/drawing/2014/main" id="{C6487B95-532C-40B0-976B-8975E1880076}"/>
                  </a:ext>
                </a:extLst>
              </p:cNvPr>
              <p:cNvSpPr txBox="1">
                <a:spLocks noRot="1" noChangeAspect="1" noMove="1" noResize="1" noEditPoints="1" noAdjustHandles="1" noChangeArrowheads="1" noChangeShapeType="1" noTextEdit="1"/>
              </p:cNvSpPr>
              <p:nvPr/>
            </p:nvSpPr>
            <p:spPr>
              <a:xfrm>
                <a:off x="2398642" y="5615439"/>
                <a:ext cx="3697357" cy="783804"/>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09368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50EE3-686E-4171-A596-05052195AD27}"/>
              </a:ext>
            </a:extLst>
          </p:cNvPr>
          <p:cNvSpPr>
            <a:spLocks noGrp="1"/>
          </p:cNvSpPr>
          <p:nvPr>
            <p:ph type="title"/>
          </p:nvPr>
        </p:nvSpPr>
        <p:spPr>
          <a:xfrm>
            <a:off x="428489" y="-466511"/>
            <a:ext cx="8897565" cy="1560716"/>
          </a:xfrm>
        </p:spPr>
        <p:txBody>
          <a:bodyPr/>
          <a:lstStyle/>
          <a:p>
            <a:r>
              <a:rPr lang="en-US" dirty="0">
                <a:solidFill>
                  <a:schemeClr val="tx1">
                    <a:lumMod val="95000"/>
                    <a:lumOff val="5000"/>
                  </a:schemeClr>
                </a:solidFill>
                <a:latin typeface="Abadi Extra Light" panose="020B0204020104020204" pitchFamily="34" charset="0"/>
              </a:rPr>
              <a:t>Standard Breakdown:</a:t>
            </a:r>
          </a:p>
        </p:txBody>
      </p:sp>
      <p:sp>
        <p:nvSpPr>
          <p:cNvPr id="3" name="Content Placeholder 2">
            <a:extLst>
              <a:ext uri="{FF2B5EF4-FFF2-40B4-BE49-F238E27FC236}">
                <a16:creationId xmlns:a16="http://schemas.microsoft.com/office/drawing/2014/main" id="{7F02952B-8C50-42DA-A4E5-CA849AE67E44}"/>
              </a:ext>
            </a:extLst>
          </p:cNvPr>
          <p:cNvSpPr>
            <a:spLocks noGrp="1"/>
          </p:cNvSpPr>
          <p:nvPr>
            <p:ph idx="1"/>
          </p:nvPr>
        </p:nvSpPr>
        <p:spPr>
          <a:xfrm>
            <a:off x="803176" y="1447323"/>
            <a:ext cx="8770571" cy="3651504"/>
          </a:xfrm>
        </p:spPr>
        <p:txBody>
          <a:bodyPr>
            <a:normAutofit/>
          </a:bodyPr>
          <a:lstStyle/>
          <a:p>
            <a:r>
              <a:rPr lang="en-US" sz="3200" dirty="0">
                <a:solidFill>
                  <a:schemeClr val="tx1">
                    <a:lumMod val="95000"/>
                    <a:lumOff val="5000"/>
                  </a:schemeClr>
                </a:solidFill>
                <a:latin typeface="Abadi Extra Light" panose="020B0204020104020204" pitchFamily="34" charset="0"/>
              </a:rPr>
              <a:t>Students need to be able to set up an equation given a specific word problem. </a:t>
            </a:r>
          </a:p>
          <a:p>
            <a:pPr lvl="1"/>
            <a:r>
              <a:rPr lang="en-US" sz="2800" dirty="0">
                <a:solidFill>
                  <a:schemeClr val="tx1">
                    <a:lumMod val="95000"/>
                    <a:lumOff val="5000"/>
                  </a:schemeClr>
                </a:solidFill>
                <a:latin typeface="Abadi Extra Light" panose="020B0204020104020204" pitchFamily="34" charset="0"/>
              </a:rPr>
              <a:t>For example: Mark has $16 to spend at the store. He spent $6 on a soda and decided to use the rest of his money to buy $2 candy bars. How many total candy bars can Mark buy?</a:t>
            </a:r>
          </a:p>
          <a:p>
            <a:pPr lvl="2"/>
            <a:r>
              <a:rPr lang="en-US" sz="2400" dirty="0">
                <a:solidFill>
                  <a:schemeClr val="tx1">
                    <a:lumMod val="95000"/>
                    <a:lumOff val="5000"/>
                  </a:schemeClr>
                </a:solidFill>
                <a:latin typeface="Abadi Extra Light" panose="020B0204020104020204" pitchFamily="34" charset="0"/>
              </a:rPr>
              <a:t>You would set this up as follows:</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BA523747-9693-4E44-92C5-6327B7D8BD32}"/>
                  </a:ext>
                </a:extLst>
              </p:cNvPr>
              <p:cNvSpPr txBox="1"/>
              <p:nvPr/>
            </p:nvSpPr>
            <p:spPr>
              <a:xfrm>
                <a:off x="3210812" y="4740843"/>
                <a:ext cx="712967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2</m:t>
                      </m:r>
                      <m:r>
                        <a:rPr lang="en-US" sz="2800" b="0" i="1" smtClean="0">
                          <a:latin typeface="Cambria Math" panose="02040503050406030204" pitchFamily="18" charset="0"/>
                        </a:rPr>
                        <m:t>𝑥</m:t>
                      </m:r>
                      <m:r>
                        <a:rPr lang="en-US" sz="2800" b="0" i="1" smtClean="0">
                          <a:latin typeface="Cambria Math" panose="02040503050406030204" pitchFamily="18" charset="0"/>
                        </a:rPr>
                        <m:t>+6=16</m:t>
                      </m:r>
                    </m:oMath>
                  </m:oMathPara>
                </a14:m>
                <a:endParaRPr lang="en-US" sz="2800" dirty="0"/>
              </a:p>
            </p:txBody>
          </p:sp>
        </mc:Choice>
        <mc:Fallback xmlns="">
          <p:sp>
            <p:nvSpPr>
              <p:cNvPr id="4" name="TextBox 3">
                <a:extLst>
                  <a:ext uri="{FF2B5EF4-FFF2-40B4-BE49-F238E27FC236}">
                    <a16:creationId xmlns:a16="http://schemas.microsoft.com/office/drawing/2014/main" id="{BA523747-9693-4E44-92C5-6327B7D8BD32}"/>
                  </a:ext>
                </a:extLst>
              </p:cNvPr>
              <p:cNvSpPr txBox="1">
                <a:spLocks noRot="1" noChangeAspect="1" noMove="1" noResize="1" noEditPoints="1" noAdjustHandles="1" noChangeArrowheads="1" noChangeShapeType="1" noTextEdit="1"/>
              </p:cNvSpPr>
              <p:nvPr/>
            </p:nvSpPr>
            <p:spPr>
              <a:xfrm>
                <a:off x="3210812" y="4740843"/>
                <a:ext cx="7129670" cy="523220"/>
              </a:xfrm>
              <a:prstGeom prst="rect">
                <a:avLst/>
              </a:prstGeom>
              <a:blipFill>
                <a:blip r:embed="rId2"/>
                <a:stretch>
                  <a:fillRect/>
                </a:stretch>
              </a:blipFill>
            </p:spPr>
            <p:txBody>
              <a:bodyPr/>
              <a:lstStyle/>
              <a:p>
                <a:r>
                  <a:rPr lang="en-US">
                    <a:noFill/>
                  </a:rPr>
                  <a:t> </a:t>
                </a:r>
              </a:p>
            </p:txBody>
          </p:sp>
        </mc:Fallback>
      </mc:AlternateContent>
      <p:cxnSp>
        <p:nvCxnSpPr>
          <p:cNvPr id="6" name="Straight Arrow Connector 5">
            <a:extLst>
              <a:ext uri="{FF2B5EF4-FFF2-40B4-BE49-F238E27FC236}">
                <a16:creationId xmlns:a16="http://schemas.microsoft.com/office/drawing/2014/main" id="{9AE1EC3E-C964-40FE-B658-0687B5A846E9}"/>
              </a:ext>
            </a:extLst>
          </p:cNvPr>
          <p:cNvCxnSpPr>
            <a:cxnSpLocks/>
          </p:cNvCxnSpPr>
          <p:nvPr/>
        </p:nvCxnSpPr>
        <p:spPr>
          <a:xfrm flipV="1">
            <a:off x="5221357" y="5139127"/>
            <a:ext cx="556591" cy="57700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a:extLst>
              <a:ext uri="{FF2B5EF4-FFF2-40B4-BE49-F238E27FC236}">
                <a16:creationId xmlns:a16="http://schemas.microsoft.com/office/drawing/2014/main" id="{207A7698-AFA0-4093-B00F-6B981D6027FA}"/>
              </a:ext>
            </a:extLst>
          </p:cNvPr>
          <p:cNvCxnSpPr>
            <a:cxnSpLocks/>
          </p:cNvCxnSpPr>
          <p:nvPr/>
        </p:nvCxnSpPr>
        <p:spPr>
          <a:xfrm flipV="1">
            <a:off x="6168887" y="5250683"/>
            <a:ext cx="0" cy="53942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07420A18-0560-4CB3-85CF-CDD860A3CCA5}"/>
              </a:ext>
            </a:extLst>
          </p:cNvPr>
          <p:cNvCxnSpPr>
            <a:cxnSpLocks/>
          </p:cNvCxnSpPr>
          <p:nvPr/>
        </p:nvCxnSpPr>
        <p:spPr>
          <a:xfrm flipV="1">
            <a:off x="6802151" y="5303692"/>
            <a:ext cx="0" cy="53942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C504BCD9-8AC2-4D25-820E-BFB8DE14F1AB}"/>
              </a:ext>
            </a:extLst>
          </p:cNvPr>
          <p:cNvCxnSpPr>
            <a:cxnSpLocks/>
          </p:cNvCxnSpPr>
          <p:nvPr/>
        </p:nvCxnSpPr>
        <p:spPr>
          <a:xfrm flipH="1" flipV="1">
            <a:off x="7700931" y="5170077"/>
            <a:ext cx="718458" cy="547143"/>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1C68E37C-63C6-42D4-9A43-ACF17A59387C}"/>
              </a:ext>
            </a:extLst>
          </p:cNvPr>
          <p:cNvSpPr txBox="1"/>
          <p:nvPr/>
        </p:nvSpPr>
        <p:spPr>
          <a:xfrm>
            <a:off x="4247793" y="5649757"/>
            <a:ext cx="1258958" cy="923330"/>
          </a:xfrm>
          <a:prstGeom prst="rect">
            <a:avLst/>
          </a:prstGeom>
          <a:noFill/>
        </p:spPr>
        <p:txBody>
          <a:bodyPr wrap="square" rtlCol="0">
            <a:spAutoFit/>
          </a:bodyPr>
          <a:lstStyle/>
          <a:p>
            <a:r>
              <a:rPr lang="en-US" dirty="0">
                <a:latin typeface="Abadi Extra Light" panose="020B0204020104020204" pitchFamily="34" charset="0"/>
              </a:rPr>
              <a:t>The price of the candy bars</a:t>
            </a:r>
          </a:p>
        </p:txBody>
      </p:sp>
      <p:sp>
        <p:nvSpPr>
          <p:cNvPr id="14" name="TextBox 13">
            <a:extLst>
              <a:ext uri="{FF2B5EF4-FFF2-40B4-BE49-F238E27FC236}">
                <a16:creationId xmlns:a16="http://schemas.microsoft.com/office/drawing/2014/main" id="{5FCD2D01-5C21-44BC-82F5-9A0EBC6CB0B6}"/>
              </a:ext>
            </a:extLst>
          </p:cNvPr>
          <p:cNvSpPr txBox="1"/>
          <p:nvPr/>
        </p:nvSpPr>
        <p:spPr>
          <a:xfrm>
            <a:off x="5556445" y="5843526"/>
            <a:ext cx="1258958" cy="738664"/>
          </a:xfrm>
          <a:prstGeom prst="rect">
            <a:avLst/>
          </a:prstGeom>
          <a:noFill/>
        </p:spPr>
        <p:txBody>
          <a:bodyPr wrap="square" rtlCol="0">
            <a:spAutoFit/>
          </a:bodyPr>
          <a:lstStyle/>
          <a:p>
            <a:r>
              <a:rPr lang="en-US" sz="1400" dirty="0">
                <a:latin typeface="Abadi Extra Light" panose="020B0204020104020204" pitchFamily="34" charset="0"/>
              </a:rPr>
              <a:t>Number OF candy bars purchased</a:t>
            </a:r>
          </a:p>
        </p:txBody>
      </p:sp>
      <p:sp>
        <p:nvSpPr>
          <p:cNvPr id="15" name="TextBox 14">
            <a:extLst>
              <a:ext uri="{FF2B5EF4-FFF2-40B4-BE49-F238E27FC236}">
                <a16:creationId xmlns:a16="http://schemas.microsoft.com/office/drawing/2014/main" id="{19A30FC2-354A-4115-947D-C2F4992E784D}"/>
              </a:ext>
            </a:extLst>
          </p:cNvPr>
          <p:cNvSpPr txBox="1"/>
          <p:nvPr/>
        </p:nvSpPr>
        <p:spPr>
          <a:xfrm>
            <a:off x="6685250" y="6020933"/>
            <a:ext cx="1258958" cy="523220"/>
          </a:xfrm>
          <a:prstGeom prst="rect">
            <a:avLst/>
          </a:prstGeom>
          <a:noFill/>
        </p:spPr>
        <p:txBody>
          <a:bodyPr wrap="square" rtlCol="0">
            <a:spAutoFit/>
          </a:bodyPr>
          <a:lstStyle/>
          <a:p>
            <a:r>
              <a:rPr lang="en-US" sz="1400" dirty="0">
                <a:latin typeface="Abadi Extra Light" panose="020B0204020104020204" pitchFamily="34" charset="0"/>
              </a:rPr>
              <a:t>The Price of the soda</a:t>
            </a:r>
          </a:p>
        </p:txBody>
      </p:sp>
      <p:sp>
        <p:nvSpPr>
          <p:cNvPr id="16" name="TextBox 15">
            <a:extLst>
              <a:ext uri="{FF2B5EF4-FFF2-40B4-BE49-F238E27FC236}">
                <a16:creationId xmlns:a16="http://schemas.microsoft.com/office/drawing/2014/main" id="{444BC1AF-6F0D-47F9-BC42-4394F7AA0EBC}"/>
              </a:ext>
            </a:extLst>
          </p:cNvPr>
          <p:cNvSpPr txBox="1"/>
          <p:nvPr/>
        </p:nvSpPr>
        <p:spPr>
          <a:xfrm>
            <a:off x="8334195" y="5724130"/>
            <a:ext cx="1258958" cy="954107"/>
          </a:xfrm>
          <a:prstGeom prst="rect">
            <a:avLst/>
          </a:prstGeom>
          <a:noFill/>
        </p:spPr>
        <p:txBody>
          <a:bodyPr wrap="square" rtlCol="0">
            <a:spAutoFit/>
          </a:bodyPr>
          <a:lstStyle/>
          <a:p>
            <a:r>
              <a:rPr lang="en-US" sz="1400" dirty="0">
                <a:latin typeface="Abadi Extra Light" panose="020B0204020104020204" pitchFamily="34" charset="0"/>
              </a:rPr>
              <a:t>The total amount of money Mark has to spend</a:t>
            </a:r>
          </a:p>
        </p:txBody>
      </p:sp>
    </p:spTree>
    <p:extLst>
      <p:ext uri="{BB962C8B-B14F-4D97-AF65-F5344CB8AC3E}">
        <p14:creationId xmlns:p14="http://schemas.microsoft.com/office/powerpoint/2010/main" val="4256396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BC16C-8263-4E7A-AB8D-A168B0673180}"/>
              </a:ext>
            </a:extLst>
          </p:cNvPr>
          <p:cNvSpPr>
            <a:spLocks noGrp="1"/>
          </p:cNvSpPr>
          <p:nvPr>
            <p:ph type="title"/>
          </p:nvPr>
        </p:nvSpPr>
        <p:spPr>
          <a:xfrm>
            <a:off x="357809" y="-465322"/>
            <a:ext cx="8897565" cy="1560716"/>
          </a:xfrm>
        </p:spPr>
        <p:txBody>
          <a:bodyPr/>
          <a:lstStyle/>
          <a:p>
            <a:r>
              <a:rPr lang="en-US" dirty="0">
                <a:solidFill>
                  <a:schemeClr val="tx1">
                    <a:lumMod val="95000"/>
                    <a:lumOff val="5000"/>
                  </a:schemeClr>
                </a:solidFill>
                <a:latin typeface="Abadi Extra Light" panose="020B0204020104020204" pitchFamily="34" charset="0"/>
              </a:rPr>
              <a:t>Standard Breakdown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E0E05D7-1896-4236-BC82-FEDEE3699EFA}"/>
                  </a:ext>
                </a:extLst>
              </p:cNvPr>
              <p:cNvSpPr>
                <a:spLocks noGrp="1"/>
              </p:cNvSpPr>
              <p:nvPr>
                <p:ph idx="1"/>
              </p:nvPr>
            </p:nvSpPr>
            <p:spPr>
              <a:xfrm>
                <a:off x="620097" y="1446756"/>
                <a:ext cx="10008146" cy="4980548"/>
              </a:xfrm>
            </p:spPr>
            <p:txBody>
              <a:bodyPr>
                <a:normAutofit/>
              </a:bodyPr>
              <a:lstStyle/>
              <a:p>
                <a:r>
                  <a:rPr lang="en-US" sz="2400" dirty="0">
                    <a:solidFill>
                      <a:schemeClr val="tx1">
                        <a:lumMod val="95000"/>
                        <a:lumOff val="5000"/>
                      </a:schemeClr>
                    </a:solidFill>
                    <a:latin typeface="Abadi Extra Light" panose="020B0204020104020204" pitchFamily="34" charset="0"/>
                  </a:rPr>
                  <a:t>Students need to be able to write an expression or an equation in multiple different ways and understand that those expressions/equations are equivalent</a:t>
                </a:r>
              </a:p>
              <a:p>
                <a:endParaRPr lang="en-US" sz="2400" dirty="0">
                  <a:solidFill>
                    <a:schemeClr val="tx1">
                      <a:lumMod val="95000"/>
                      <a:lumOff val="5000"/>
                    </a:schemeClr>
                  </a:solidFill>
                  <a:latin typeface="Abadi Extra Light" panose="020B0204020104020204" pitchFamily="34" charset="0"/>
                </a:endParaRPr>
              </a:p>
              <a:p>
                <a:r>
                  <a:rPr lang="en-US" sz="2400" dirty="0">
                    <a:solidFill>
                      <a:schemeClr val="tx1">
                        <a:lumMod val="95000"/>
                        <a:lumOff val="5000"/>
                      </a:schemeClr>
                    </a:solidFill>
                    <a:latin typeface="Abadi Extra Light" panose="020B0204020104020204" pitchFamily="34" charset="0"/>
                  </a:rPr>
                  <a:t>For example:</a:t>
                </a:r>
              </a:p>
              <a:p>
                <a:pPr marL="320040" lvl="1" indent="0">
                  <a:buNone/>
                </a:pPr>
                <a14:m>
                  <m:oMath xmlns:m="http://schemas.openxmlformats.org/officeDocument/2006/math">
                    <m:r>
                      <a:rPr lang="en-US" sz="2000" b="0" i="1" smtClean="0">
                        <a:solidFill>
                          <a:schemeClr val="tx1">
                            <a:lumMod val="95000"/>
                            <a:lumOff val="5000"/>
                          </a:schemeClr>
                        </a:solidFill>
                        <a:latin typeface="Cambria Math" panose="02040503050406030204" pitchFamily="18" charset="0"/>
                      </a:rPr>
                      <m:t>2</m:t>
                    </m:r>
                    <m:r>
                      <a:rPr lang="en-US" sz="2000" b="0" i="1" smtClean="0">
                        <a:solidFill>
                          <a:schemeClr val="tx1">
                            <a:lumMod val="95000"/>
                            <a:lumOff val="5000"/>
                          </a:schemeClr>
                        </a:solidFill>
                        <a:latin typeface="Cambria Math" panose="02040503050406030204" pitchFamily="18" charset="0"/>
                      </a:rPr>
                      <m:t>𝑥</m:t>
                    </m:r>
                    <m:r>
                      <a:rPr lang="en-US" sz="2000" b="0" i="1" smtClean="0">
                        <a:solidFill>
                          <a:schemeClr val="tx1">
                            <a:lumMod val="95000"/>
                            <a:lumOff val="5000"/>
                          </a:schemeClr>
                        </a:solidFill>
                        <a:latin typeface="Cambria Math" panose="02040503050406030204" pitchFamily="18" charset="0"/>
                      </a:rPr>
                      <m:t>+4</m:t>
                    </m:r>
                  </m:oMath>
                </a14:m>
                <a:r>
                  <a:rPr lang="en-US" sz="2000" b="0" dirty="0">
                    <a:solidFill>
                      <a:schemeClr val="tx1">
                        <a:lumMod val="95000"/>
                        <a:lumOff val="5000"/>
                      </a:schemeClr>
                    </a:solidFill>
                    <a:latin typeface="Abadi Extra Light" panose="020B0204020104020204" pitchFamily="34" charset="0"/>
                  </a:rPr>
                  <a:t> </a:t>
                </a:r>
                <a:r>
                  <a:rPr lang="en-US" sz="2000" dirty="0">
                    <a:solidFill>
                      <a:schemeClr val="tx1">
                        <a:lumMod val="95000"/>
                        <a:lumOff val="5000"/>
                      </a:schemeClr>
                    </a:solidFill>
                    <a:latin typeface="Abadi Extra Light" panose="020B0204020104020204" pitchFamily="34" charset="0"/>
                  </a:rPr>
                  <a:t>is equivalent to </a:t>
                </a:r>
                <a14:m>
                  <m:oMath xmlns:m="http://schemas.openxmlformats.org/officeDocument/2006/math">
                    <m:r>
                      <a:rPr lang="en-US" sz="2000" b="0" i="1" smtClean="0">
                        <a:solidFill>
                          <a:schemeClr val="tx1">
                            <a:lumMod val="95000"/>
                            <a:lumOff val="5000"/>
                          </a:schemeClr>
                        </a:solidFill>
                        <a:latin typeface="Cambria Math" panose="02040503050406030204" pitchFamily="18" charset="0"/>
                      </a:rPr>
                      <m:t>2(</m:t>
                    </m:r>
                    <m:r>
                      <a:rPr lang="en-US" sz="2000" b="0" i="1" smtClean="0">
                        <a:solidFill>
                          <a:schemeClr val="tx1">
                            <a:lumMod val="95000"/>
                            <a:lumOff val="5000"/>
                          </a:schemeClr>
                        </a:solidFill>
                        <a:latin typeface="Cambria Math" panose="02040503050406030204" pitchFamily="18" charset="0"/>
                      </a:rPr>
                      <m:t>𝑥</m:t>
                    </m:r>
                    <m:r>
                      <a:rPr lang="en-US" sz="2000" b="0" i="1" smtClean="0">
                        <a:solidFill>
                          <a:schemeClr val="tx1">
                            <a:lumMod val="95000"/>
                            <a:lumOff val="5000"/>
                          </a:schemeClr>
                        </a:solidFill>
                        <a:latin typeface="Cambria Math" panose="02040503050406030204" pitchFamily="18" charset="0"/>
                      </a:rPr>
                      <m:t>+2)</m:t>
                    </m:r>
                  </m:oMath>
                </a14:m>
                <a:r>
                  <a:rPr lang="en-US" sz="2000" b="0" dirty="0">
                    <a:solidFill>
                      <a:schemeClr val="tx1">
                        <a:lumMod val="95000"/>
                        <a:lumOff val="5000"/>
                      </a:schemeClr>
                    </a:solidFill>
                    <a:latin typeface="Abadi Extra Light" panose="020B0204020104020204" pitchFamily="34" charset="0"/>
                  </a:rPr>
                  <a:t> and equivalent to </a:t>
                </a:r>
                <a14:m>
                  <m:oMath xmlns:m="http://schemas.openxmlformats.org/officeDocument/2006/math">
                    <m:f>
                      <m:fPr>
                        <m:ctrlPr>
                          <a:rPr lang="en-US" sz="2000" b="0" i="1" smtClean="0">
                            <a:solidFill>
                              <a:schemeClr val="tx1">
                                <a:lumMod val="95000"/>
                                <a:lumOff val="5000"/>
                              </a:schemeClr>
                            </a:solidFill>
                            <a:latin typeface="Cambria Math" panose="02040503050406030204" pitchFamily="18" charset="0"/>
                          </a:rPr>
                        </m:ctrlPr>
                      </m:fPr>
                      <m:num>
                        <m:r>
                          <a:rPr lang="en-US" sz="2000" b="0" i="1" smtClean="0">
                            <a:solidFill>
                              <a:schemeClr val="tx1">
                                <a:lumMod val="95000"/>
                                <a:lumOff val="5000"/>
                              </a:schemeClr>
                            </a:solidFill>
                            <a:latin typeface="Cambria Math" panose="02040503050406030204" pitchFamily="18" charset="0"/>
                          </a:rPr>
                          <m:t>1</m:t>
                        </m:r>
                      </m:num>
                      <m:den>
                        <m:r>
                          <a:rPr lang="en-US" sz="2000" b="0" i="1" smtClean="0">
                            <a:solidFill>
                              <a:schemeClr val="tx1">
                                <a:lumMod val="95000"/>
                                <a:lumOff val="5000"/>
                              </a:schemeClr>
                            </a:solidFill>
                            <a:latin typeface="Cambria Math" panose="02040503050406030204" pitchFamily="18" charset="0"/>
                          </a:rPr>
                          <m:t>2</m:t>
                        </m:r>
                      </m:den>
                    </m:f>
                    <m:r>
                      <a:rPr lang="en-US" sz="2000" b="0" i="1" smtClean="0">
                        <a:solidFill>
                          <a:schemeClr val="tx1">
                            <a:lumMod val="95000"/>
                            <a:lumOff val="5000"/>
                          </a:schemeClr>
                        </a:solidFill>
                        <a:latin typeface="Cambria Math" panose="02040503050406030204" pitchFamily="18" charset="0"/>
                      </a:rPr>
                      <m:t>(4</m:t>
                    </m:r>
                    <m:r>
                      <a:rPr lang="en-US" sz="2000" b="0" i="1" smtClean="0">
                        <a:solidFill>
                          <a:schemeClr val="tx1">
                            <a:lumMod val="95000"/>
                            <a:lumOff val="5000"/>
                          </a:schemeClr>
                        </a:solidFill>
                        <a:latin typeface="Cambria Math" panose="02040503050406030204" pitchFamily="18" charset="0"/>
                      </a:rPr>
                      <m:t>𝑥</m:t>
                    </m:r>
                    <m:r>
                      <a:rPr lang="en-US" sz="2000" b="0" i="1" smtClean="0">
                        <a:solidFill>
                          <a:schemeClr val="tx1">
                            <a:lumMod val="95000"/>
                            <a:lumOff val="5000"/>
                          </a:schemeClr>
                        </a:solidFill>
                        <a:latin typeface="Cambria Math" panose="02040503050406030204" pitchFamily="18" charset="0"/>
                      </a:rPr>
                      <m:t>+8)</m:t>
                    </m:r>
                  </m:oMath>
                </a14:m>
                <a:endParaRPr lang="en-US" sz="2000" b="0" dirty="0">
                  <a:solidFill>
                    <a:schemeClr val="tx1">
                      <a:lumMod val="95000"/>
                      <a:lumOff val="5000"/>
                    </a:schemeClr>
                  </a:solidFill>
                  <a:latin typeface="Abadi Extra Light" panose="020B0204020104020204" pitchFamily="34" charset="0"/>
                </a:endParaRPr>
              </a:p>
              <a:p>
                <a:pPr lvl="2"/>
                <a:r>
                  <a:rPr lang="en-US" sz="1800" dirty="0">
                    <a:solidFill>
                      <a:schemeClr val="tx1">
                        <a:lumMod val="95000"/>
                        <a:lumOff val="5000"/>
                      </a:schemeClr>
                    </a:solidFill>
                    <a:latin typeface="Abadi Extra Light" panose="020B0204020104020204" pitchFamily="34" charset="0"/>
                  </a:rPr>
                  <a:t>These are all equivalent because once they are simplified down, they equal the SAME expression. The same goes with equations.</a:t>
                </a:r>
              </a:p>
              <a:p>
                <a:r>
                  <a:rPr lang="en-US" sz="2400" dirty="0">
                    <a:solidFill>
                      <a:schemeClr val="tx1">
                        <a:lumMod val="95000"/>
                        <a:lumOff val="5000"/>
                      </a:schemeClr>
                    </a:solidFill>
                    <a:latin typeface="Abadi Extra Light" panose="020B0204020104020204" pitchFamily="34" charset="0"/>
                  </a:rPr>
                  <a:t>They also need to understand that grouping can still produce equivalent expressions/equations</a:t>
                </a:r>
              </a:p>
              <a:p>
                <a:r>
                  <a:rPr lang="en-US" sz="2400" dirty="0">
                    <a:solidFill>
                      <a:schemeClr val="tx1">
                        <a:lumMod val="95000"/>
                        <a:lumOff val="5000"/>
                      </a:schemeClr>
                    </a:solidFill>
                    <a:latin typeface="Abadi Extra Light" panose="020B0204020104020204" pitchFamily="34" charset="0"/>
                  </a:rPr>
                  <a:t>For example:</a:t>
                </a:r>
              </a:p>
              <a:p>
                <a:pPr marL="320040" lvl="1" indent="0">
                  <a:buNone/>
                </a:pPr>
                <a14:m>
                  <m:oMathPara xmlns:m="http://schemas.openxmlformats.org/officeDocument/2006/math">
                    <m:oMathParaPr>
                      <m:jc m:val="centerGroup"/>
                    </m:oMathParaPr>
                    <m:oMath xmlns:m="http://schemas.openxmlformats.org/officeDocument/2006/math">
                      <m:r>
                        <a:rPr lang="en-US" sz="2000" b="0" i="1" smtClean="0">
                          <a:solidFill>
                            <a:schemeClr val="tx1">
                              <a:lumMod val="95000"/>
                              <a:lumOff val="5000"/>
                            </a:schemeClr>
                          </a:solidFill>
                          <a:latin typeface="Cambria Math" panose="02040503050406030204" pitchFamily="18" charset="0"/>
                        </a:rPr>
                        <m:t>2</m:t>
                      </m:r>
                      <m:d>
                        <m:dPr>
                          <m:ctrlPr>
                            <a:rPr lang="en-US" sz="2000" b="0" i="1" smtClean="0">
                              <a:solidFill>
                                <a:schemeClr val="tx1">
                                  <a:lumMod val="95000"/>
                                  <a:lumOff val="5000"/>
                                </a:schemeClr>
                              </a:solidFill>
                              <a:latin typeface="Cambria Math" panose="02040503050406030204" pitchFamily="18" charset="0"/>
                            </a:rPr>
                          </m:ctrlPr>
                        </m:dPr>
                        <m:e>
                          <m:r>
                            <a:rPr lang="en-US" sz="2000" b="0" i="1" smtClean="0">
                              <a:solidFill>
                                <a:schemeClr val="tx1">
                                  <a:lumMod val="95000"/>
                                  <a:lumOff val="5000"/>
                                </a:schemeClr>
                              </a:solidFill>
                              <a:latin typeface="Cambria Math" panose="02040503050406030204" pitchFamily="18" charset="0"/>
                            </a:rPr>
                            <m:t>3+</m:t>
                          </m:r>
                          <m:r>
                            <a:rPr lang="en-US" sz="2000" b="0" i="1" smtClean="0">
                              <a:solidFill>
                                <a:schemeClr val="tx1">
                                  <a:lumMod val="95000"/>
                                  <a:lumOff val="5000"/>
                                </a:schemeClr>
                              </a:solidFill>
                              <a:latin typeface="Cambria Math" panose="02040503050406030204" pitchFamily="18" charset="0"/>
                            </a:rPr>
                            <m:t>𝑥</m:t>
                          </m:r>
                          <m:r>
                            <a:rPr lang="en-US" sz="2000" b="0" i="1" smtClean="0">
                              <a:solidFill>
                                <a:schemeClr val="tx1">
                                  <a:lumMod val="95000"/>
                                  <a:lumOff val="5000"/>
                                </a:schemeClr>
                              </a:solidFill>
                              <a:latin typeface="Cambria Math" panose="02040503050406030204" pitchFamily="18" charset="0"/>
                            </a:rPr>
                            <m:t>+</m:t>
                          </m:r>
                          <m:r>
                            <a:rPr lang="en-US" sz="2000" b="0" i="1" smtClean="0">
                              <a:solidFill>
                                <a:schemeClr val="tx1">
                                  <a:lumMod val="95000"/>
                                  <a:lumOff val="5000"/>
                                </a:schemeClr>
                              </a:solidFill>
                              <a:latin typeface="Cambria Math" panose="02040503050406030204" pitchFamily="18" charset="0"/>
                            </a:rPr>
                            <m:t>𝑘</m:t>
                          </m:r>
                        </m:e>
                      </m:d>
                      <m:r>
                        <a:rPr lang="en-US" sz="2000" b="0" i="1" smtClean="0">
                          <a:solidFill>
                            <a:schemeClr val="tx1">
                              <a:lumMod val="95000"/>
                              <a:lumOff val="5000"/>
                            </a:schemeClr>
                          </a:solidFill>
                          <a:latin typeface="Cambria Math" panose="02040503050406030204" pitchFamily="18" charset="0"/>
                        </a:rPr>
                        <m:t>=2</m:t>
                      </m:r>
                      <m:d>
                        <m:dPr>
                          <m:ctrlPr>
                            <a:rPr lang="en-US" sz="2000" b="0" i="1" smtClean="0">
                              <a:solidFill>
                                <a:schemeClr val="tx1">
                                  <a:lumMod val="95000"/>
                                  <a:lumOff val="5000"/>
                                </a:schemeClr>
                              </a:solidFill>
                              <a:latin typeface="Cambria Math" panose="02040503050406030204" pitchFamily="18" charset="0"/>
                            </a:rPr>
                          </m:ctrlPr>
                        </m:dPr>
                        <m:e>
                          <m:r>
                            <a:rPr lang="en-US" sz="2000" b="0" i="1" smtClean="0">
                              <a:solidFill>
                                <a:schemeClr val="tx1">
                                  <a:lumMod val="95000"/>
                                  <a:lumOff val="5000"/>
                                </a:schemeClr>
                              </a:solidFill>
                              <a:latin typeface="Cambria Math" panose="02040503050406030204" pitchFamily="18" charset="0"/>
                            </a:rPr>
                            <m:t>3</m:t>
                          </m:r>
                        </m:e>
                      </m:d>
                      <m:r>
                        <a:rPr lang="en-US" sz="2000" b="0" i="1" smtClean="0">
                          <a:solidFill>
                            <a:schemeClr val="tx1">
                              <a:lumMod val="95000"/>
                              <a:lumOff val="5000"/>
                            </a:schemeClr>
                          </a:solidFill>
                          <a:latin typeface="Cambria Math" panose="02040503050406030204" pitchFamily="18" charset="0"/>
                        </a:rPr>
                        <m:t>+3</m:t>
                      </m:r>
                      <m:r>
                        <a:rPr lang="en-US" sz="2000" b="0" i="1" smtClean="0">
                          <a:solidFill>
                            <a:schemeClr val="tx1">
                              <a:lumMod val="95000"/>
                              <a:lumOff val="5000"/>
                            </a:schemeClr>
                          </a:solidFill>
                          <a:latin typeface="Cambria Math" panose="02040503050406030204" pitchFamily="18" charset="0"/>
                        </a:rPr>
                        <m:t>𝑥</m:t>
                      </m:r>
                      <m:r>
                        <a:rPr lang="en-US" sz="2000" b="0" i="1" smtClean="0">
                          <a:solidFill>
                            <a:schemeClr val="tx1">
                              <a:lumMod val="95000"/>
                              <a:lumOff val="5000"/>
                            </a:schemeClr>
                          </a:solidFill>
                          <a:latin typeface="Cambria Math" panose="02040503050406030204" pitchFamily="18" charset="0"/>
                        </a:rPr>
                        <m:t>+3</m:t>
                      </m:r>
                      <m:r>
                        <a:rPr lang="en-US" sz="2000" b="0" i="1" smtClean="0">
                          <a:solidFill>
                            <a:schemeClr val="tx1">
                              <a:lumMod val="95000"/>
                              <a:lumOff val="5000"/>
                            </a:schemeClr>
                          </a:solidFill>
                          <a:latin typeface="Cambria Math" panose="02040503050406030204" pitchFamily="18" charset="0"/>
                        </a:rPr>
                        <m:t>𝑘</m:t>
                      </m:r>
                      <m:r>
                        <a:rPr lang="en-US" sz="2000" b="0" i="1" smtClean="0">
                          <a:solidFill>
                            <a:schemeClr val="tx1">
                              <a:lumMod val="95000"/>
                              <a:lumOff val="5000"/>
                            </a:schemeClr>
                          </a:solidFill>
                          <a:latin typeface="Cambria Math" panose="02040503050406030204" pitchFamily="18" charset="0"/>
                        </a:rPr>
                        <m:t>=2</m:t>
                      </m:r>
                      <m:d>
                        <m:dPr>
                          <m:ctrlPr>
                            <a:rPr lang="en-US" sz="2000" b="0" i="1" smtClean="0">
                              <a:solidFill>
                                <a:schemeClr val="tx1">
                                  <a:lumMod val="95000"/>
                                  <a:lumOff val="5000"/>
                                </a:schemeClr>
                              </a:solidFill>
                              <a:latin typeface="Cambria Math" panose="02040503050406030204" pitchFamily="18" charset="0"/>
                            </a:rPr>
                          </m:ctrlPr>
                        </m:dPr>
                        <m:e>
                          <m:r>
                            <a:rPr lang="en-US" sz="2000" b="0" i="1" smtClean="0">
                              <a:solidFill>
                                <a:schemeClr val="tx1">
                                  <a:lumMod val="95000"/>
                                  <a:lumOff val="5000"/>
                                </a:schemeClr>
                              </a:solidFill>
                              <a:latin typeface="Cambria Math" panose="02040503050406030204" pitchFamily="18" charset="0"/>
                            </a:rPr>
                            <m:t>3+</m:t>
                          </m:r>
                          <m:r>
                            <a:rPr lang="en-US" sz="2000" b="0" i="1" smtClean="0">
                              <a:solidFill>
                                <a:schemeClr val="tx1">
                                  <a:lumMod val="95000"/>
                                  <a:lumOff val="5000"/>
                                </a:schemeClr>
                              </a:solidFill>
                              <a:latin typeface="Cambria Math" panose="02040503050406030204" pitchFamily="18" charset="0"/>
                            </a:rPr>
                            <m:t>𝑥</m:t>
                          </m:r>
                        </m:e>
                      </m:d>
                      <m:r>
                        <a:rPr lang="en-US" sz="2000" b="0" i="1" smtClean="0">
                          <a:solidFill>
                            <a:schemeClr val="tx1">
                              <a:lumMod val="95000"/>
                              <a:lumOff val="5000"/>
                            </a:schemeClr>
                          </a:solidFill>
                          <a:latin typeface="Cambria Math" panose="02040503050406030204" pitchFamily="18" charset="0"/>
                        </a:rPr>
                        <m:t>+3</m:t>
                      </m:r>
                      <m:r>
                        <a:rPr lang="en-US" sz="2000" b="0" i="1" smtClean="0">
                          <a:solidFill>
                            <a:schemeClr val="tx1">
                              <a:lumMod val="95000"/>
                              <a:lumOff val="5000"/>
                            </a:schemeClr>
                          </a:solidFill>
                          <a:latin typeface="Cambria Math" panose="02040503050406030204" pitchFamily="18" charset="0"/>
                        </a:rPr>
                        <m:t>𝑘</m:t>
                      </m:r>
                    </m:oMath>
                  </m:oMathPara>
                </a14:m>
                <a:endParaRPr lang="en-US" sz="2000" dirty="0">
                  <a:solidFill>
                    <a:schemeClr val="tx1">
                      <a:lumMod val="95000"/>
                      <a:lumOff val="5000"/>
                    </a:schemeClr>
                  </a:solidFill>
                  <a:latin typeface="Abadi Extra Light" panose="020B0204020104020204" pitchFamily="34" charset="0"/>
                </a:endParaRPr>
              </a:p>
            </p:txBody>
          </p:sp>
        </mc:Choice>
        <mc:Fallback xmlns="">
          <p:sp>
            <p:nvSpPr>
              <p:cNvPr id="3" name="Content Placeholder 2">
                <a:extLst>
                  <a:ext uri="{FF2B5EF4-FFF2-40B4-BE49-F238E27FC236}">
                    <a16:creationId xmlns:a16="http://schemas.microsoft.com/office/drawing/2014/main" id="{1E0E05D7-1896-4236-BC82-FEDEE3699EFA}"/>
                  </a:ext>
                </a:extLst>
              </p:cNvPr>
              <p:cNvSpPr>
                <a:spLocks noGrp="1" noRot="1" noChangeAspect="1" noMove="1" noResize="1" noEditPoints="1" noAdjustHandles="1" noChangeArrowheads="1" noChangeShapeType="1" noTextEdit="1"/>
              </p:cNvSpPr>
              <p:nvPr>
                <p:ph idx="1"/>
              </p:nvPr>
            </p:nvSpPr>
            <p:spPr>
              <a:xfrm>
                <a:off x="620097" y="1446756"/>
                <a:ext cx="10008146" cy="4980548"/>
              </a:xfrm>
              <a:blipFill>
                <a:blip r:embed="rId2"/>
                <a:stretch>
                  <a:fillRect l="-488" t="-1469" r="-914"/>
                </a:stretch>
              </a:blipFill>
            </p:spPr>
            <p:txBody>
              <a:bodyPr/>
              <a:lstStyle/>
              <a:p>
                <a:r>
                  <a:rPr lang="en-US">
                    <a:noFill/>
                  </a:rPr>
                  <a:t> </a:t>
                </a:r>
              </a:p>
            </p:txBody>
          </p:sp>
        </mc:Fallback>
      </mc:AlternateContent>
    </p:spTree>
    <p:extLst>
      <p:ext uri="{BB962C8B-B14F-4D97-AF65-F5344CB8AC3E}">
        <p14:creationId xmlns:p14="http://schemas.microsoft.com/office/powerpoint/2010/main" val="1171821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F85C2-96A5-496D-9A58-EF529E7B2ECF}"/>
              </a:ext>
            </a:extLst>
          </p:cNvPr>
          <p:cNvSpPr>
            <a:spLocks noGrp="1"/>
          </p:cNvSpPr>
          <p:nvPr>
            <p:ph type="title"/>
          </p:nvPr>
        </p:nvSpPr>
        <p:spPr>
          <a:xfrm>
            <a:off x="400481" y="210137"/>
            <a:ext cx="9692640" cy="1325562"/>
          </a:xfrm>
        </p:spPr>
        <p:txBody>
          <a:bodyPr/>
          <a:lstStyle/>
          <a:p>
            <a:r>
              <a:rPr lang="en-US" dirty="0">
                <a:solidFill>
                  <a:schemeClr val="tx1">
                    <a:lumMod val="95000"/>
                    <a:lumOff val="5000"/>
                  </a:schemeClr>
                </a:solidFill>
                <a:latin typeface="Abadi Extra Light" panose="020B0204020104020204" pitchFamily="34" charset="0"/>
              </a:rPr>
              <a:t>Where does this come in for 8</a:t>
            </a:r>
            <a:r>
              <a:rPr lang="en-US" baseline="30000" dirty="0">
                <a:solidFill>
                  <a:schemeClr val="tx1">
                    <a:lumMod val="95000"/>
                    <a:lumOff val="5000"/>
                  </a:schemeClr>
                </a:solidFill>
                <a:latin typeface="Abadi Extra Light" panose="020B0204020104020204" pitchFamily="34" charset="0"/>
              </a:rPr>
              <a:t>th</a:t>
            </a:r>
            <a:r>
              <a:rPr lang="en-US" dirty="0">
                <a:solidFill>
                  <a:schemeClr val="tx1">
                    <a:lumMod val="95000"/>
                    <a:lumOff val="5000"/>
                  </a:schemeClr>
                </a:solidFill>
                <a:latin typeface="Abadi Extra Light" panose="020B0204020104020204" pitchFamily="34" charset="0"/>
              </a:rPr>
              <a:t> grade math?</a:t>
            </a:r>
          </a:p>
        </p:txBody>
      </p:sp>
      <p:sp>
        <p:nvSpPr>
          <p:cNvPr id="3" name="Content Placeholder 2">
            <a:extLst>
              <a:ext uri="{FF2B5EF4-FFF2-40B4-BE49-F238E27FC236}">
                <a16:creationId xmlns:a16="http://schemas.microsoft.com/office/drawing/2014/main" id="{657546F7-577B-4CD0-B1B9-5FAAD531995F}"/>
              </a:ext>
            </a:extLst>
          </p:cNvPr>
          <p:cNvSpPr>
            <a:spLocks noGrp="1"/>
          </p:cNvSpPr>
          <p:nvPr>
            <p:ph idx="1"/>
          </p:nvPr>
        </p:nvSpPr>
        <p:spPr>
          <a:xfrm>
            <a:off x="283265" y="1683025"/>
            <a:ext cx="10663031" cy="4953925"/>
          </a:xfrm>
        </p:spPr>
        <p:txBody>
          <a:bodyPr>
            <a:normAutofit lnSpcReduction="10000"/>
          </a:bodyPr>
          <a:lstStyle/>
          <a:p>
            <a:r>
              <a:rPr lang="en-US" sz="2400" dirty="0">
                <a:solidFill>
                  <a:schemeClr val="tx1">
                    <a:lumMod val="95000"/>
                    <a:lumOff val="5000"/>
                  </a:schemeClr>
                </a:solidFill>
                <a:latin typeface="Abadi Extra Light" panose="020B0204020104020204" pitchFamily="34" charset="0"/>
              </a:rPr>
              <a:t>8.EE.7a &amp; 7b &amp; 8a &amp; 8b &amp; 8c: Analyze and solve linear equations and pair of simultaneous linear equations</a:t>
            </a:r>
          </a:p>
          <a:p>
            <a:pPr marL="0" indent="0">
              <a:buNone/>
            </a:pPr>
            <a:r>
              <a:rPr lang="en-US" sz="2400" dirty="0">
                <a:solidFill>
                  <a:schemeClr val="tx1">
                    <a:lumMod val="95000"/>
                    <a:lumOff val="5000"/>
                  </a:schemeClr>
                </a:solidFill>
                <a:latin typeface="Abadi Extra Light" panose="020B0204020104020204" pitchFamily="34" charset="0"/>
              </a:rPr>
              <a:t>	In these standards you will be solving for an unknown (both with and without variables on BOTH sides of the equal sign) to state how many solutions represent either one, none, or an infinite number of solutions. Then graphing that information on an x, y coordinate grid (a graph). </a:t>
            </a:r>
          </a:p>
          <a:p>
            <a:pPr marL="0" indent="0">
              <a:buNone/>
            </a:pPr>
            <a:r>
              <a:rPr lang="en-US" sz="2400" dirty="0">
                <a:solidFill>
                  <a:schemeClr val="tx1">
                    <a:lumMod val="95000"/>
                    <a:lumOff val="5000"/>
                  </a:schemeClr>
                </a:solidFill>
                <a:latin typeface="Abadi Extra Light" panose="020B0204020104020204" pitchFamily="34" charset="0"/>
              </a:rPr>
              <a:t>	You will also be solving TWO different equations and will be asked to compare their answers to one another and graph them on a </a:t>
            </a:r>
            <a:r>
              <a:rPr lang="en-US" sz="2400" dirty="0" err="1">
                <a:solidFill>
                  <a:schemeClr val="tx1">
                    <a:lumMod val="95000"/>
                    <a:lumOff val="5000"/>
                  </a:schemeClr>
                </a:solidFill>
                <a:latin typeface="Abadi Extra Light" panose="020B0204020104020204" pitchFamily="34" charset="0"/>
              </a:rPr>
              <a:t>x,y</a:t>
            </a:r>
            <a:r>
              <a:rPr lang="en-US" sz="2400" dirty="0">
                <a:solidFill>
                  <a:schemeClr val="tx1">
                    <a:lumMod val="95000"/>
                    <a:lumOff val="5000"/>
                  </a:schemeClr>
                </a:solidFill>
                <a:latin typeface="Abadi Extra Light" panose="020B0204020104020204" pitchFamily="34" charset="0"/>
              </a:rPr>
              <a:t> coordinate grid to see if they have overlapping data sets. As well as substituting in equations into one another to solve for a common (</a:t>
            </a:r>
            <a:r>
              <a:rPr lang="en-US" sz="2400" dirty="0" err="1">
                <a:solidFill>
                  <a:schemeClr val="tx1">
                    <a:lumMod val="95000"/>
                    <a:lumOff val="5000"/>
                  </a:schemeClr>
                </a:solidFill>
                <a:latin typeface="Abadi Extra Light" panose="020B0204020104020204" pitchFamily="34" charset="0"/>
              </a:rPr>
              <a:t>x,y</a:t>
            </a:r>
            <a:r>
              <a:rPr lang="en-US" sz="2400" dirty="0">
                <a:solidFill>
                  <a:schemeClr val="tx1">
                    <a:lumMod val="95000"/>
                    <a:lumOff val="5000"/>
                  </a:schemeClr>
                </a:solidFill>
                <a:latin typeface="Abadi Extra Light" panose="020B0204020104020204" pitchFamily="34" charset="0"/>
              </a:rPr>
              <a:t>) coordinate.</a:t>
            </a:r>
          </a:p>
          <a:p>
            <a:pPr marL="0" indent="0">
              <a:buNone/>
            </a:pPr>
            <a:endParaRPr lang="en-US" sz="2400" dirty="0">
              <a:solidFill>
                <a:schemeClr val="tx1">
                  <a:lumMod val="95000"/>
                  <a:lumOff val="5000"/>
                </a:schemeClr>
              </a:solidFill>
              <a:latin typeface="Abadi Extra Light" panose="020B0204020104020204" pitchFamily="34" charset="0"/>
            </a:endParaRPr>
          </a:p>
          <a:p>
            <a:pPr marL="0" indent="0">
              <a:buNone/>
            </a:pPr>
            <a:r>
              <a:rPr lang="en-US" sz="2400" dirty="0">
                <a:solidFill>
                  <a:schemeClr val="tx1">
                    <a:lumMod val="95000"/>
                    <a:lumOff val="5000"/>
                  </a:schemeClr>
                </a:solidFill>
                <a:latin typeface="Abadi Extra Light" panose="020B0204020104020204" pitchFamily="34" charset="0"/>
              </a:rPr>
              <a:t>But, don’t worry, that isn’t until next year! </a:t>
            </a:r>
          </a:p>
        </p:txBody>
      </p:sp>
      <p:pic>
        <p:nvPicPr>
          <p:cNvPr id="2050" name="Picture 2" descr="Image result for new smiley face emoji">
            <a:extLst>
              <a:ext uri="{FF2B5EF4-FFF2-40B4-BE49-F238E27FC236}">
                <a16:creationId xmlns:a16="http://schemas.microsoft.com/office/drawing/2014/main" id="{0BCF0095-094C-4937-9D55-67D515CB4F4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337" t="6592" r="23292" b="10012"/>
          <a:stretch/>
        </p:blipFill>
        <p:spPr bwMode="auto">
          <a:xfrm>
            <a:off x="5741976" y="5397082"/>
            <a:ext cx="1169378" cy="1067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1071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7F303-B108-44D7-A8FC-FC0DE0948585}"/>
              </a:ext>
            </a:extLst>
          </p:cNvPr>
          <p:cNvSpPr>
            <a:spLocks noGrp="1"/>
          </p:cNvSpPr>
          <p:nvPr>
            <p:ph type="title"/>
          </p:nvPr>
        </p:nvSpPr>
        <p:spPr>
          <a:xfrm>
            <a:off x="222532" y="-414319"/>
            <a:ext cx="8897565" cy="1560716"/>
          </a:xfrm>
        </p:spPr>
        <p:txBody>
          <a:bodyPr/>
          <a:lstStyle/>
          <a:p>
            <a:r>
              <a:rPr lang="en-US" dirty="0">
                <a:solidFill>
                  <a:schemeClr val="tx1">
                    <a:lumMod val="95000"/>
                    <a:lumOff val="5000"/>
                  </a:schemeClr>
                </a:solidFill>
                <a:latin typeface="Abadi Extra Light" panose="020B0204020104020204" pitchFamily="34" charset="0"/>
              </a:rPr>
              <a:t>Review of One-step Equations</a:t>
            </a:r>
          </a:p>
        </p:txBody>
      </p:sp>
      <p:sp>
        <p:nvSpPr>
          <p:cNvPr id="4" name="Rectangle 3">
            <a:extLst>
              <a:ext uri="{FF2B5EF4-FFF2-40B4-BE49-F238E27FC236}">
                <a16:creationId xmlns:a16="http://schemas.microsoft.com/office/drawing/2014/main" id="{5C0E0FDD-5566-49A5-9CE5-46FFE07D6B47}"/>
              </a:ext>
            </a:extLst>
          </p:cNvPr>
          <p:cNvSpPr/>
          <p:nvPr/>
        </p:nvSpPr>
        <p:spPr>
          <a:xfrm>
            <a:off x="3220278" y="5855044"/>
            <a:ext cx="7540487" cy="461665"/>
          </a:xfrm>
          <a:prstGeom prst="rect">
            <a:avLst/>
          </a:prstGeom>
        </p:spPr>
        <p:txBody>
          <a:bodyPr wrap="square">
            <a:spAutoFit/>
          </a:bodyPr>
          <a:lstStyle/>
          <a:p>
            <a:r>
              <a:rPr lang="en-US" sz="2400" dirty="0">
                <a:solidFill>
                  <a:srgbClr val="0070C0"/>
                </a:solidFill>
                <a:latin typeface="Abadi Extra Light" panose="020B0204020104020204" pitchFamily="34" charset="0"/>
                <a:hlinkClick r:id="rId2">
                  <a:extLst>
                    <a:ext uri="{A12FA001-AC4F-418D-AE19-62706E023703}">
                      <ahyp:hlinkClr xmlns:ahyp="http://schemas.microsoft.com/office/drawing/2018/hyperlinkcolor" val="tx"/>
                    </a:ext>
                  </a:extLst>
                </a:hlinkClick>
              </a:rPr>
              <a:t>Review of One-step Equations: Multiplication and Division</a:t>
            </a:r>
            <a:endParaRPr lang="en-US" sz="2400" dirty="0">
              <a:solidFill>
                <a:srgbClr val="0070C0"/>
              </a:solidFill>
              <a:latin typeface="Abadi Extra Light" panose="020B0204020104020204" pitchFamily="34" charset="0"/>
            </a:endParaRPr>
          </a:p>
        </p:txBody>
      </p:sp>
      <p:sp>
        <p:nvSpPr>
          <p:cNvPr id="5" name="Rectangle 4">
            <a:hlinkClick r:id="rId3" action="ppaction://hlinksldjump"/>
            <a:extLst>
              <a:ext uri="{FF2B5EF4-FFF2-40B4-BE49-F238E27FC236}">
                <a16:creationId xmlns:a16="http://schemas.microsoft.com/office/drawing/2014/main" id="{521A0D07-D47D-40D5-9B41-BE0DA1E41F13}"/>
              </a:ext>
            </a:extLst>
          </p:cNvPr>
          <p:cNvSpPr/>
          <p:nvPr/>
        </p:nvSpPr>
        <p:spPr>
          <a:xfrm>
            <a:off x="3220278" y="4938757"/>
            <a:ext cx="7275444" cy="461665"/>
          </a:xfrm>
          <a:prstGeom prst="rect">
            <a:avLst/>
          </a:prstGeom>
        </p:spPr>
        <p:txBody>
          <a:bodyPr wrap="square">
            <a:spAutoFit/>
          </a:bodyPr>
          <a:lstStyle/>
          <a:p>
            <a:r>
              <a:rPr lang="en-US" sz="2400" dirty="0">
                <a:solidFill>
                  <a:srgbClr val="0070C0"/>
                </a:solidFill>
                <a:latin typeface="Abadi Extra Light" panose="020B0204020104020204" pitchFamily="34" charset="0"/>
                <a:hlinkClick r:id="rId4">
                  <a:extLst>
                    <a:ext uri="{A12FA001-AC4F-418D-AE19-62706E023703}">
                      <ahyp:hlinkClr xmlns:ahyp="http://schemas.microsoft.com/office/drawing/2018/hyperlinkcolor" val="tx"/>
                    </a:ext>
                  </a:extLst>
                </a:hlinkClick>
              </a:rPr>
              <a:t>Review of One-step Equations: Addition and Subtraction </a:t>
            </a:r>
            <a:endParaRPr lang="en-US" sz="2400" dirty="0">
              <a:solidFill>
                <a:srgbClr val="0070C0"/>
              </a:solidFill>
              <a:latin typeface="Abadi Extra Light" panose="020B0204020104020204" pitchFamily="34" charset="0"/>
            </a:endParaRPr>
          </a:p>
        </p:txBody>
      </p:sp>
      <p:sp>
        <p:nvSpPr>
          <p:cNvPr id="6" name="TextBox 5">
            <a:extLst>
              <a:ext uri="{FF2B5EF4-FFF2-40B4-BE49-F238E27FC236}">
                <a16:creationId xmlns:a16="http://schemas.microsoft.com/office/drawing/2014/main" id="{D0170F31-9B37-452F-949B-C8F875CFD66D}"/>
              </a:ext>
            </a:extLst>
          </p:cNvPr>
          <p:cNvSpPr txBox="1"/>
          <p:nvPr/>
        </p:nvSpPr>
        <p:spPr>
          <a:xfrm>
            <a:off x="471645" y="1415513"/>
            <a:ext cx="10368633" cy="3108543"/>
          </a:xfrm>
          <a:prstGeom prst="rect">
            <a:avLst/>
          </a:prstGeom>
          <a:noFill/>
        </p:spPr>
        <p:txBody>
          <a:bodyPr wrap="square" rtlCol="0">
            <a:spAutoFit/>
          </a:bodyPr>
          <a:lstStyle/>
          <a:p>
            <a:r>
              <a:rPr lang="en-US" sz="2800" dirty="0">
                <a:solidFill>
                  <a:schemeClr val="tx1">
                    <a:lumMod val="95000"/>
                    <a:lumOff val="5000"/>
                  </a:schemeClr>
                </a:solidFill>
                <a:latin typeface="Abadi Extra Light" panose="020B0204020104020204" pitchFamily="34" charset="0"/>
              </a:rPr>
              <a:t>The links below are for two review videos on one-step equations off YouTube. Please feel free to skip over these or jump around in the videos to refresh yourself on what to do with ONE step equations. </a:t>
            </a:r>
          </a:p>
          <a:p>
            <a:endParaRPr lang="en-US" sz="2800" dirty="0">
              <a:solidFill>
                <a:schemeClr val="tx1">
                  <a:lumMod val="95000"/>
                  <a:lumOff val="5000"/>
                </a:schemeClr>
              </a:solidFill>
              <a:latin typeface="Abadi Extra Light" panose="020B0204020104020204" pitchFamily="34" charset="0"/>
            </a:endParaRPr>
          </a:p>
          <a:p>
            <a:r>
              <a:rPr lang="en-US" sz="2800" dirty="0">
                <a:solidFill>
                  <a:schemeClr val="tx1">
                    <a:lumMod val="95000"/>
                    <a:lumOff val="5000"/>
                  </a:schemeClr>
                </a:solidFill>
                <a:latin typeface="Abadi Extra Light" panose="020B0204020104020204" pitchFamily="34" charset="0"/>
              </a:rPr>
              <a:t>		**Don’t forget your </a:t>
            </a:r>
            <a:r>
              <a:rPr lang="en-US" sz="2800" dirty="0">
                <a:solidFill>
                  <a:schemeClr val="tx1">
                    <a:lumMod val="95000"/>
                    <a:lumOff val="5000"/>
                  </a:schemeClr>
                </a:solidFill>
                <a:highlight>
                  <a:srgbClr val="DDA147"/>
                </a:highlight>
                <a:latin typeface="Abadi Extra Light" panose="020B0204020104020204" pitchFamily="34" charset="0"/>
              </a:rPr>
              <a:t>Golden Rule of Algebra</a:t>
            </a:r>
            <a:r>
              <a:rPr lang="en-US" sz="2800" dirty="0">
                <a:solidFill>
                  <a:schemeClr val="tx1">
                    <a:lumMod val="95000"/>
                    <a:lumOff val="5000"/>
                  </a:schemeClr>
                </a:solidFill>
                <a:latin typeface="Abadi Extra Light" panose="020B0204020104020204" pitchFamily="34" charset="0"/>
              </a:rPr>
              <a:t>: What you do to one 			side of the equation you MUST do to the other side of the 					equation to keep it balanced!</a:t>
            </a:r>
          </a:p>
        </p:txBody>
      </p:sp>
      <p:sp>
        <p:nvSpPr>
          <p:cNvPr id="3" name="TextBox 2">
            <a:extLst>
              <a:ext uri="{FF2B5EF4-FFF2-40B4-BE49-F238E27FC236}">
                <a16:creationId xmlns:a16="http://schemas.microsoft.com/office/drawing/2014/main" id="{BD88F79F-16EF-4F8B-AC85-BD21AD877EB7}"/>
              </a:ext>
            </a:extLst>
          </p:cNvPr>
          <p:cNvSpPr txBox="1"/>
          <p:nvPr/>
        </p:nvSpPr>
        <p:spPr>
          <a:xfrm>
            <a:off x="1881809" y="5031090"/>
            <a:ext cx="1087981" cy="369332"/>
          </a:xfrm>
          <a:prstGeom prst="rect">
            <a:avLst/>
          </a:prstGeom>
          <a:noFill/>
        </p:spPr>
        <p:txBody>
          <a:bodyPr wrap="square" rtlCol="0">
            <a:spAutoFit/>
          </a:bodyPr>
          <a:lstStyle/>
          <a:p>
            <a:r>
              <a:rPr lang="en-US" dirty="0">
                <a:latin typeface="Abadi Extra Light" panose="020B0204020104020204" pitchFamily="34" charset="0"/>
              </a:rPr>
              <a:t>Link:</a:t>
            </a:r>
          </a:p>
        </p:txBody>
      </p:sp>
      <p:sp>
        <p:nvSpPr>
          <p:cNvPr id="7" name="TextBox 6">
            <a:extLst>
              <a:ext uri="{FF2B5EF4-FFF2-40B4-BE49-F238E27FC236}">
                <a16:creationId xmlns:a16="http://schemas.microsoft.com/office/drawing/2014/main" id="{9A46A80D-FDC4-4DAD-BF33-63212D63789C}"/>
              </a:ext>
            </a:extLst>
          </p:cNvPr>
          <p:cNvSpPr txBox="1"/>
          <p:nvPr/>
        </p:nvSpPr>
        <p:spPr>
          <a:xfrm>
            <a:off x="1881809" y="5901211"/>
            <a:ext cx="1459042" cy="369332"/>
          </a:xfrm>
          <a:prstGeom prst="rect">
            <a:avLst/>
          </a:prstGeom>
          <a:noFill/>
        </p:spPr>
        <p:txBody>
          <a:bodyPr wrap="square" rtlCol="0">
            <a:spAutoFit/>
          </a:bodyPr>
          <a:lstStyle/>
          <a:p>
            <a:r>
              <a:rPr lang="en-US" dirty="0">
                <a:latin typeface="Abadi Extra Light" panose="020B0204020104020204" pitchFamily="34" charset="0"/>
              </a:rPr>
              <a:t>Link:</a:t>
            </a:r>
          </a:p>
        </p:txBody>
      </p:sp>
      <p:pic>
        <p:nvPicPr>
          <p:cNvPr id="9" name="Picture 2" descr="Résultat de recherche d'images pour &quot;balance&quot;">
            <a:extLst>
              <a:ext uri="{FF2B5EF4-FFF2-40B4-BE49-F238E27FC236}">
                <a16:creationId xmlns:a16="http://schemas.microsoft.com/office/drawing/2014/main" id="{617A074E-3D54-4AF7-B4BD-8E6645827A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185528" y="3229734"/>
            <a:ext cx="1184280" cy="1090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605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022CB-A798-42F0-BD93-677D4475258F}"/>
              </a:ext>
            </a:extLst>
          </p:cNvPr>
          <p:cNvSpPr>
            <a:spLocks noGrp="1"/>
          </p:cNvSpPr>
          <p:nvPr>
            <p:ph type="title"/>
          </p:nvPr>
        </p:nvSpPr>
        <p:spPr>
          <a:xfrm>
            <a:off x="184406" y="-780358"/>
            <a:ext cx="8897565" cy="1560716"/>
          </a:xfrm>
        </p:spPr>
        <p:txBody>
          <a:bodyPr/>
          <a:lstStyle/>
          <a:p>
            <a:r>
              <a:rPr lang="en-US" dirty="0">
                <a:solidFill>
                  <a:schemeClr val="tx1">
                    <a:lumMod val="95000"/>
                    <a:lumOff val="5000"/>
                  </a:schemeClr>
                </a:solidFill>
                <a:latin typeface="Abadi Extra Light" panose="020B0204020104020204" pitchFamily="34" charset="0"/>
              </a:rPr>
              <a:t>One-step equation practice problems:</a:t>
            </a:r>
          </a:p>
        </p:txBody>
      </p:sp>
      <p:pic>
        <p:nvPicPr>
          <p:cNvPr id="4" name="Picture 3">
            <a:extLst>
              <a:ext uri="{FF2B5EF4-FFF2-40B4-BE49-F238E27FC236}">
                <a16:creationId xmlns:a16="http://schemas.microsoft.com/office/drawing/2014/main" id="{BF16F515-0785-4217-A7C0-D9D158015EF2}"/>
              </a:ext>
            </a:extLst>
          </p:cNvPr>
          <p:cNvPicPr>
            <a:picLocks noChangeAspect="1"/>
          </p:cNvPicPr>
          <p:nvPr/>
        </p:nvPicPr>
        <p:blipFill rotWithShape="1">
          <a:blip r:embed="rId2"/>
          <a:srcRect l="24116" t="12084" r="27021" b="6440"/>
          <a:stretch/>
        </p:blipFill>
        <p:spPr>
          <a:xfrm>
            <a:off x="2186609" y="735231"/>
            <a:ext cx="6531192" cy="6122769"/>
          </a:xfrm>
          <a:prstGeom prst="rect">
            <a:avLst/>
          </a:prstGeom>
        </p:spPr>
      </p:pic>
      <p:sp>
        <p:nvSpPr>
          <p:cNvPr id="3" name="TextBox 2">
            <a:extLst>
              <a:ext uri="{FF2B5EF4-FFF2-40B4-BE49-F238E27FC236}">
                <a16:creationId xmlns:a16="http://schemas.microsoft.com/office/drawing/2014/main" id="{24608E48-C7C1-4269-AD6A-E9A8466F52C3}"/>
              </a:ext>
            </a:extLst>
          </p:cNvPr>
          <p:cNvSpPr txBox="1"/>
          <p:nvPr/>
        </p:nvSpPr>
        <p:spPr>
          <a:xfrm>
            <a:off x="8440631" y="1834282"/>
            <a:ext cx="2677943" cy="1200329"/>
          </a:xfrm>
          <a:prstGeom prst="rect">
            <a:avLst/>
          </a:prstGeom>
          <a:noFill/>
        </p:spPr>
        <p:txBody>
          <a:bodyPr wrap="square" rtlCol="0">
            <a:spAutoFit/>
          </a:bodyPr>
          <a:lstStyle/>
          <a:p>
            <a:r>
              <a:rPr lang="en-US" sz="2400" dirty="0">
                <a:latin typeface="Abadi Extra Light" panose="020B0204020104020204" pitchFamily="34" charset="0"/>
              </a:rPr>
              <a:t>Answer key is on the NEXT slide for these 8 problems.</a:t>
            </a:r>
          </a:p>
        </p:txBody>
      </p:sp>
    </p:spTree>
    <p:extLst>
      <p:ext uri="{BB962C8B-B14F-4D97-AF65-F5344CB8AC3E}">
        <p14:creationId xmlns:p14="http://schemas.microsoft.com/office/powerpoint/2010/main" val="2615855421"/>
      </p:ext>
    </p:extLst>
  </p:cSld>
  <p:clrMapOvr>
    <a:masterClrMapping/>
  </p:clrMapOvr>
</p:sld>
</file>

<file path=ppt/theme/theme1.xml><?xml version="1.0" encoding="utf-8"?>
<a:theme xmlns:a="http://schemas.openxmlformats.org/drawingml/2006/main" name="View">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docProps/app.xml><?xml version="1.0" encoding="utf-8"?>
<Properties xmlns="http://schemas.openxmlformats.org/officeDocument/2006/extended-properties" xmlns:vt="http://schemas.openxmlformats.org/officeDocument/2006/docPropsVTypes">
  <TotalTime>0</TotalTime>
  <Words>1047</Words>
  <Application>Microsoft Macintosh PowerPoint</Application>
  <PresentationFormat>Widescreen</PresentationFormat>
  <Paragraphs>73</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Abadi Extra Light</vt:lpstr>
      <vt:lpstr>Arial</vt:lpstr>
      <vt:lpstr>Cambria Math</vt:lpstr>
      <vt:lpstr>Century Schoolbook</vt:lpstr>
      <vt:lpstr>Wingdings 2</vt:lpstr>
      <vt:lpstr>View</vt:lpstr>
      <vt:lpstr>PowerPoint Presentation</vt:lpstr>
      <vt:lpstr>PowerPoint Presentation</vt:lpstr>
      <vt:lpstr>Week 1: March 25rd-27th  Equations Review</vt:lpstr>
      <vt:lpstr>Standard Breakdown:</vt:lpstr>
      <vt:lpstr>Standard Breakdown:</vt:lpstr>
      <vt:lpstr>Standard Breakdown</vt:lpstr>
      <vt:lpstr>Where does this come in for 8th grade math?</vt:lpstr>
      <vt:lpstr>Review of One-step Equations</vt:lpstr>
      <vt:lpstr>One-step equation practice problems:</vt:lpstr>
      <vt:lpstr>One-step equation practice answer  key:</vt:lpstr>
      <vt:lpstr>Two-step Equations with Fractions—Review videos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Mayo Amanda</dc:creator>
  <cp:lastModifiedBy/>
  <cp:revision>1</cp:revision>
  <dcterms:created xsi:type="dcterms:W3CDTF">2020-03-23T20:27:29Z</dcterms:created>
  <dcterms:modified xsi:type="dcterms:W3CDTF">2020-03-23T20:27:44Z</dcterms:modified>
</cp:coreProperties>
</file>